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31" r:id="rId2"/>
    <p:sldId id="409" r:id="rId3"/>
    <p:sldId id="291" r:id="rId4"/>
    <p:sldId id="408" r:id="rId5"/>
    <p:sldId id="422" r:id="rId6"/>
    <p:sldId id="410" r:id="rId7"/>
    <p:sldId id="411" r:id="rId8"/>
    <p:sldId id="412" r:id="rId9"/>
    <p:sldId id="413" r:id="rId10"/>
    <p:sldId id="416" r:id="rId11"/>
    <p:sldId id="414" r:id="rId12"/>
    <p:sldId id="415" r:id="rId13"/>
    <p:sldId id="417" r:id="rId14"/>
    <p:sldId id="418" r:id="rId15"/>
    <p:sldId id="443" r:id="rId16"/>
    <p:sldId id="419" r:id="rId17"/>
    <p:sldId id="420" r:id="rId18"/>
    <p:sldId id="421" r:id="rId19"/>
    <p:sldId id="433" r:id="rId20"/>
    <p:sldId id="423" r:id="rId21"/>
    <p:sldId id="427" r:id="rId22"/>
    <p:sldId id="424" r:id="rId23"/>
    <p:sldId id="425" r:id="rId24"/>
    <p:sldId id="436" r:id="rId25"/>
    <p:sldId id="438" r:id="rId26"/>
    <p:sldId id="439" r:id="rId27"/>
    <p:sldId id="440" r:id="rId28"/>
    <p:sldId id="442" r:id="rId29"/>
    <p:sldId id="444" r:id="rId30"/>
    <p:sldId id="406" r:id="rId31"/>
  </p:sldIdLst>
  <p:sldSz cx="12192000" cy="6858000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evid Palcic" initials="DP" lastIdx="6" clrIdx="0"/>
  <p:cmAuthor id="1" name="Andrej Pasek" initials="AP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AD00"/>
    <a:srgbClr val="33C165"/>
    <a:srgbClr val="357620"/>
    <a:srgbClr val="1FA4BA"/>
    <a:srgbClr val="FF66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06" autoAdjust="0"/>
    <p:restoredTop sz="89369" autoAdjust="0"/>
  </p:normalViewPr>
  <p:slideViewPr>
    <p:cSldViewPr>
      <p:cViewPr varScale="1">
        <p:scale>
          <a:sx n="80" d="100"/>
          <a:sy n="80" d="100"/>
        </p:scale>
        <p:origin x="72" y="149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320"/>
    </p:cViewPr>
  </p:outlineViewPr>
  <p:notesTextViewPr>
    <p:cViewPr>
      <p:scale>
        <a:sx n="66" d="100"/>
        <a:sy n="66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3508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3508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r">
              <a:defRPr sz="1200"/>
            </a:lvl1pPr>
          </a:lstStyle>
          <a:p>
            <a:fld id="{62A83B2E-3BFD-4FB0-973B-8A99B49CCA8E}" type="datetimeFigureOut">
              <a:rPr lang="en-US" smtClean="0"/>
              <a:t>10/23/2017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37275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59" tIns="47380" rIns="94759" bIns="4738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1" y="4925408"/>
            <a:ext cx="5679440" cy="4029879"/>
          </a:xfrm>
          <a:prstGeom prst="rect">
            <a:avLst/>
          </a:prstGeom>
        </p:spPr>
        <p:txBody>
          <a:bodyPr vert="horz" lIns="94759" tIns="47380" rIns="94759" bIns="4738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721106"/>
            <a:ext cx="3076363" cy="513507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5" y="9721106"/>
            <a:ext cx="3076363" cy="513507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r">
              <a:defRPr sz="1200"/>
            </a:lvl1pPr>
          </a:lstStyle>
          <a:p>
            <a:fld id="{53A92CC1-360D-438B-AAF6-9D1306F85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491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92CC1-360D-438B-AAF6-9D1306F85CF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0006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err="1" smtClean="0"/>
              <a:t>Looking</a:t>
            </a:r>
            <a:r>
              <a:rPr lang="sl-SI" dirty="0" smtClean="0"/>
              <a:t> up...TCP/IP </a:t>
            </a:r>
            <a:r>
              <a:rPr lang="sl-SI" dirty="0" err="1" smtClean="0"/>
              <a:t>conectivity</a:t>
            </a:r>
            <a:r>
              <a:rPr lang="sl-SI" dirty="0" smtClean="0"/>
              <a:t> ..</a:t>
            </a:r>
            <a:r>
              <a:rPr lang="sl-SI" dirty="0" err="1" smtClean="0"/>
              <a:t>backbone</a:t>
            </a:r>
            <a:r>
              <a:rPr lang="sl-SI" dirty="0" smtClean="0"/>
              <a:t> on TCP/IP – standard</a:t>
            </a:r>
            <a:r>
              <a:rPr lang="sl-SI" baseline="0" dirty="0" smtClean="0"/>
              <a:t> CAT5 </a:t>
            </a:r>
            <a:r>
              <a:rPr lang="sl-SI" baseline="0" dirty="0" err="1" smtClean="0"/>
              <a:t>cable</a:t>
            </a:r>
            <a:r>
              <a:rPr lang="sl-SI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92CC1-360D-438B-AAF6-9D1306F85CF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689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b="1" smtClean="0"/>
              <a:t>This and nex</a:t>
            </a:r>
            <a:r>
              <a:rPr lang="sl-SI" b="1" i="0" smtClean="0"/>
              <a:t>t</a:t>
            </a:r>
            <a:r>
              <a:rPr lang="sl-SI" baseline="0" smtClean="0"/>
              <a:t> slide just to asure the customer  - we know what we are talking about, we have the tools (HW / SW) and expercience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92CC1-360D-438B-AAF6-9D1306F85CF3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1210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smtClean="0"/>
              <a:t>Easy</a:t>
            </a:r>
            <a:r>
              <a:rPr lang="sl-SI" baseline="0" smtClean="0"/>
              <a:t> build and connect the system</a:t>
            </a:r>
          </a:p>
          <a:p>
            <a:endParaRPr lang="sl-SI" baseline="0" smtClean="0"/>
          </a:p>
          <a:p>
            <a:r>
              <a:rPr lang="sl-SI" baseline="0" smtClean="0"/>
              <a:t>Tools for BUS network errors, LED´s in each module.....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92CC1-360D-438B-AAF6-9D1306F85CF3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4191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smtClean="0"/>
              <a:t>We have (manufacture) the modules which cover all</a:t>
            </a:r>
            <a:r>
              <a:rPr lang="sl-SI" baseline="0" smtClean="0"/>
              <a:t> customer / project specification ...</a:t>
            </a:r>
          </a:p>
          <a:p>
            <a:endParaRPr lang="sl-SI" baseline="0" smtClean="0"/>
          </a:p>
          <a:p>
            <a:r>
              <a:rPr lang="sl-SI" baseline="0" smtClean="0"/>
              <a:t>1/0, Analog 0-10, 4-20mA ....PT, </a:t>
            </a:r>
          </a:p>
          <a:p>
            <a:r>
              <a:rPr lang="sl-SI" baseline="0" smtClean="0"/>
              <a:t>Communication modules ...specific MP BUS, M BUS....</a:t>
            </a:r>
          </a:p>
          <a:p>
            <a:r>
              <a:rPr lang="sl-SI" baseline="0" smtClean="0"/>
              <a:t>GSM module.....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92CC1-360D-438B-AAF6-9D1306F85CF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849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92CC1-360D-438B-AAF6-9D1306F85CF3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8312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smtClean="0"/>
              <a:t>Villas, appartments, residence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92CC1-360D-438B-AAF6-9D1306F85CF3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6582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92CC1-360D-438B-AAF6-9D1306F85CF3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5123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92CC1-360D-438B-AAF6-9D1306F85CF3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9292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92CC1-360D-438B-AAF6-9D1306F85CF3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2750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6898" indent="-236898" defTabSz="947593">
              <a:buFontTx/>
              <a:buAutoNum type="alphaLcParenBoth"/>
              <a:defRPr/>
            </a:pPr>
            <a:endParaRPr lang="en-US" dirty="0"/>
          </a:p>
          <a:p>
            <a:pPr marL="236898" indent="-236898" defTabSz="947593">
              <a:buFontTx/>
              <a:buAutoNum type="alphaLcParenBoth"/>
              <a:defRPr/>
            </a:pPr>
            <a:r>
              <a:rPr lang="sl-SI" dirty="0"/>
              <a:t>Maps – smart PIN</a:t>
            </a:r>
          </a:p>
          <a:p>
            <a:pPr marL="236898" indent="-236898" defTabSz="947593">
              <a:buFontTx/>
              <a:buAutoNum type="alphaLcParenBoth"/>
              <a:defRPr/>
            </a:pPr>
            <a:r>
              <a:rPr lang="sl-SI" dirty="0"/>
              <a:t>Vehicle tracking integration</a:t>
            </a:r>
          </a:p>
          <a:p>
            <a:pPr marL="236898" indent="-236898" defTabSz="947593">
              <a:buFontTx/>
              <a:buAutoNum type="alphaLcParenBoth"/>
              <a:defRPr/>
            </a:pPr>
            <a:r>
              <a:rPr lang="sl-SI" dirty="0"/>
              <a:t>Integratiob with higher level Asset management platform</a:t>
            </a:r>
          </a:p>
          <a:p>
            <a:pPr marL="236898" indent="-236898" defTabSz="947593">
              <a:buFontTx/>
              <a:buAutoNum type="alphaLcParenBoth"/>
              <a:defRPr/>
            </a:pPr>
            <a:r>
              <a:rPr lang="sl-SI" dirty="0"/>
              <a:t>24/7 – from a single location </a:t>
            </a:r>
          </a:p>
          <a:p>
            <a:pPr marL="236898" indent="-236898" defTabSz="947593">
              <a:buFontTx/>
              <a:buAutoNum type="alphaLcParenBoth"/>
              <a:defRPr/>
            </a:pPr>
            <a:r>
              <a:rPr lang="sl-SI" dirty="0"/>
              <a:t>Detailed visualistaion of equipment / status / set points....</a:t>
            </a:r>
            <a:endParaRPr lang="en-US" dirty="0"/>
          </a:p>
          <a:p>
            <a:pPr marL="236898" indent="-236898" defTabSz="947593">
              <a:buFontTx/>
              <a:buAutoNum type="alphaLcParenBoth"/>
              <a:defRPr/>
            </a:pPr>
            <a:endParaRPr lang="en-US" dirty="0"/>
          </a:p>
          <a:p>
            <a:endParaRPr lang="sl-SI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92CC1-360D-438B-AAF6-9D1306F85CF3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402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smtClean="0"/>
              <a:t>This PPT is related to buildings .....know how, not for conferences ....FOR END USER / CLIENT</a:t>
            </a:r>
          </a:p>
          <a:p>
            <a:endParaRPr lang="sl-SI" smtClean="0"/>
          </a:p>
          <a:p>
            <a:r>
              <a:rPr lang="sl-SI" b="1" baseline="0" smtClean="0"/>
              <a:t>Single platform !!!!!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92CC1-360D-438B-AAF6-9D1306F85CF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0758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smtClean="0"/>
              <a:t>Villas, appartments, residence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92CC1-360D-438B-AAF6-9D1306F85CF3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3847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6898" indent="-236898" defTabSz="947593">
              <a:buFontTx/>
              <a:buAutoNum type="alphaLcParenBoth"/>
              <a:defRPr/>
            </a:pPr>
            <a:endParaRPr lang="en-US" dirty="0"/>
          </a:p>
          <a:p>
            <a:pPr marL="236898" indent="-236898" defTabSz="947593">
              <a:buFontTx/>
              <a:buAutoNum type="alphaLcParenBoth"/>
              <a:defRPr/>
            </a:pPr>
            <a:r>
              <a:rPr lang="en-US" b="1" baseline="0" dirty="0" smtClean="0"/>
              <a:t>support massive systems </a:t>
            </a:r>
            <a:r>
              <a:rPr lang="en-US" baseline="0" dirty="0" smtClean="0"/>
              <a:t>using an </a:t>
            </a:r>
            <a:r>
              <a:rPr lang="en-US" b="1" baseline="0" dirty="0" smtClean="0"/>
              <a:t>object oriented model </a:t>
            </a:r>
            <a:r>
              <a:rPr lang="en-US" baseline="0" dirty="0" smtClean="0"/>
              <a:t>based on </a:t>
            </a:r>
            <a:r>
              <a:rPr lang="en-US" b="1" baseline="0" dirty="0" smtClean="0"/>
              <a:t>the ISA95 standard</a:t>
            </a:r>
            <a:r>
              <a:rPr lang="en-US" baseline="0" dirty="0" smtClean="0"/>
              <a:t>. It provides the means to </a:t>
            </a:r>
            <a:r>
              <a:rPr lang="en-US" b="1" baseline="0" dirty="0" smtClean="0"/>
              <a:t>store, cache and checkpoint </a:t>
            </a:r>
            <a:r>
              <a:rPr lang="en-US" baseline="0" dirty="0" smtClean="0"/>
              <a:t>the tags that are used in the equipment properties, and it functions as the organizational base </a:t>
            </a:r>
            <a:endParaRPr lang="en-US" dirty="0"/>
          </a:p>
          <a:p>
            <a:pPr marL="236898" indent="-236898" defTabSz="947593">
              <a:buFontTx/>
              <a:buAutoNum type="alphaLcParenBoth"/>
              <a:defRPr/>
            </a:pPr>
            <a:endParaRPr lang="en-US" dirty="0"/>
          </a:p>
          <a:p>
            <a:endParaRPr lang="sl-SI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92CC1-360D-438B-AAF6-9D1306F85CF3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3340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6898" indent="-236898" defTabSz="947593">
              <a:buFontTx/>
              <a:buAutoNum type="alphaLcParenBoth"/>
              <a:defRPr/>
            </a:pPr>
            <a:r>
              <a:rPr lang="sl-SI" dirty="0"/>
              <a:t>WHY what is the GOAL </a:t>
            </a:r>
            <a:endParaRPr lang="en-US" dirty="0"/>
          </a:p>
          <a:p>
            <a:pPr marL="236898" indent="-236898" defTabSz="947593">
              <a:buFontTx/>
              <a:buAutoNum type="alphaLcParenBoth"/>
              <a:defRPr/>
            </a:pPr>
            <a:endParaRPr lang="en-US" dirty="0"/>
          </a:p>
          <a:p>
            <a:pPr marL="236898" indent="-236898" defTabSz="947593">
              <a:buFontTx/>
              <a:buAutoNum type="alphaLcParenBoth"/>
              <a:defRPr/>
            </a:pPr>
            <a:endParaRPr lang="en-US" dirty="0"/>
          </a:p>
          <a:p>
            <a:endParaRPr lang="sl-SI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92CC1-360D-438B-AAF6-9D1306F85CF3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9490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 smtClean="0"/>
              <a:t>Fault Detection and Diagnostics (FDD)</a:t>
            </a:r>
          </a:p>
          <a:p>
            <a:pPr marL="1243715" lvl="2" indent="-296123">
              <a:buFont typeface="Wingdings" panose="05000000000000000000" pitchFamily="2" charset="2"/>
              <a:buChar char="§"/>
            </a:pPr>
            <a:r>
              <a:rPr lang="en-US" dirty="0" smtClean="0"/>
              <a:t>Monitor and Predict Building Equipment Performance</a:t>
            </a:r>
          </a:p>
          <a:p>
            <a:pPr marL="1421389" lvl="3"/>
            <a:r>
              <a:rPr lang="sl-SI" dirty="0" smtClean="0"/>
              <a:t>- </a:t>
            </a:r>
            <a:r>
              <a:rPr lang="en-US" dirty="0" smtClean="0"/>
              <a:t>Chillers, Boilers, AHU, VAV, VFD</a:t>
            </a:r>
          </a:p>
          <a:p>
            <a:pPr marL="1243715" lvl="2" indent="-296123">
              <a:buFont typeface="Wingdings" panose="05000000000000000000" pitchFamily="2" charset="2"/>
              <a:buChar char="§"/>
            </a:pPr>
            <a:r>
              <a:rPr lang="en-US" dirty="0" smtClean="0"/>
              <a:t>Detect Problems Before Failure Occurs</a:t>
            </a:r>
          </a:p>
          <a:p>
            <a:endParaRPr lang="sl-SI" dirty="0"/>
          </a:p>
          <a:p>
            <a:r>
              <a:rPr lang="en-US" dirty="0"/>
              <a:t>A Predictive Maintenance program aims to identify the presence of a defect in such a way as to give sufficient time for the </a:t>
            </a:r>
            <a:endParaRPr lang="sl-SI" dirty="0"/>
          </a:p>
          <a:p>
            <a:r>
              <a:rPr lang="en-US" dirty="0"/>
              <a:t>maintenance department to identify the root cause of the problem, efficiently order the parts, and schedule and complete the repair before a failure occurs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92CC1-360D-438B-AAF6-9D1306F85CF3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5804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6898" indent="-236898" defTabSz="947593">
              <a:buFontTx/>
              <a:buAutoNum type="alphaLcParenBoth"/>
              <a:defRPr/>
            </a:pPr>
            <a:endParaRPr lang="en-US" dirty="0"/>
          </a:p>
          <a:p>
            <a:pPr marL="236898" indent="-236898" defTabSz="947593">
              <a:buFontTx/>
              <a:buAutoNum type="alphaLcParenBoth"/>
              <a:defRPr/>
            </a:pPr>
            <a:endParaRPr lang="en-US" dirty="0"/>
          </a:p>
          <a:p>
            <a:pPr marL="236898" indent="-236898" defTabSz="947593">
              <a:buFontTx/>
              <a:buAutoNum type="alphaLcParenBoth"/>
              <a:defRPr/>
            </a:pPr>
            <a:endParaRPr lang="en-US" dirty="0"/>
          </a:p>
          <a:p>
            <a:endParaRPr lang="sl-SI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92CC1-360D-438B-AAF6-9D1306F85CF3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8244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92CC1-360D-438B-AAF6-9D1306F85CF3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4396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92CC1-360D-438B-AAF6-9D1306F85CF3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5128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smtClean="0"/>
              <a:t>Villas, appartments, residence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92CC1-360D-438B-AAF6-9D1306F85CF3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6768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smtClean="0"/>
              <a:t>Villas, appartments, residence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92CC1-360D-438B-AAF6-9D1306F85CF3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3276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smtClean="0"/>
              <a:t>+ real time</a:t>
            </a:r>
            <a:r>
              <a:rPr lang="sl-SI" baseline="0" smtClean="0"/>
              <a:t> control and monitoring</a:t>
            </a:r>
          </a:p>
          <a:p>
            <a:r>
              <a:rPr lang="sl-SI" baseline="0" smtClean="0"/>
              <a:t>+ comfort</a:t>
            </a:r>
          </a:p>
          <a:p>
            <a:r>
              <a:rPr lang="sl-SI" baseline="0" smtClean="0"/>
              <a:t>+ platform for FM</a:t>
            </a:r>
          </a:p>
          <a:p>
            <a:r>
              <a:rPr lang="sl-SI" baseline="0" smtClean="0"/>
              <a:t>+ platform for 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92CC1-360D-438B-AAF6-9D1306F85CF3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132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smtClean="0"/>
              <a:t>This PPT is related to buildings .....know how, not for conferences ....FOR END USER / CLIENT</a:t>
            </a:r>
          </a:p>
          <a:p>
            <a:endParaRPr lang="sl-SI" smtClean="0"/>
          </a:p>
          <a:p>
            <a:r>
              <a:rPr lang="sl-SI" b="1" baseline="0" smtClean="0"/>
              <a:t>Single platform !!!!!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92CC1-360D-438B-AAF6-9D1306F85CF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369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smtClean="0"/>
              <a:t>OSI </a:t>
            </a:r>
          </a:p>
          <a:p>
            <a:endParaRPr lang="sl-SI" smtClean="0"/>
          </a:p>
          <a:p>
            <a:r>
              <a:rPr lang="sl-SI" smtClean="0"/>
              <a:t>How</a:t>
            </a:r>
            <a:r>
              <a:rPr lang="sl-SI" baseline="0" smtClean="0"/>
              <a:t> our system is build – in layers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92CC1-360D-438B-AAF6-9D1306F85CF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390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smtClean="0"/>
              <a:t>Villas, appartments, residence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92CC1-360D-438B-AAF6-9D1306F85CF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347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smtClean="0"/>
              <a:t>General description of our system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92CC1-360D-438B-AAF6-9D1306F85CF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5305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err="1" smtClean="0"/>
              <a:t>Different</a:t>
            </a:r>
            <a:r>
              <a:rPr lang="sl-SI" baseline="0" dirty="0" smtClean="0"/>
              <a:t> </a:t>
            </a:r>
            <a:r>
              <a:rPr lang="sl-SI" baseline="0" dirty="0" err="1" smtClean="0"/>
              <a:t>types</a:t>
            </a:r>
            <a:r>
              <a:rPr lang="sl-SI" baseline="0" dirty="0" smtClean="0"/>
              <a:t> </a:t>
            </a:r>
            <a:r>
              <a:rPr lang="sl-SI" baseline="0" dirty="0" err="1" smtClean="0"/>
              <a:t>of</a:t>
            </a:r>
            <a:r>
              <a:rPr lang="sl-SI" baseline="0" dirty="0" smtClean="0"/>
              <a:t> </a:t>
            </a:r>
            <a:r>
              <a:rPr lang="sl-SI" baseline="0" dirty="0" err="1" smtClean="0"/>
              <a:t>mounting</a:t>
            </a:r>
            <a:r>
              <a:rPr lang="sl-SI" baseline="0" dirty="0" smtClean="0"/>
              <a:t> / </a:t>
            </a:r>
            <a:r>
              <a:rPr lang="sl-SI" baseline="0" dirty="0" err="1" smtClean="0"/>
              <a:t>installation</a:t>
            </a:r>
            <a:r>
              <a:rPr lang="sl-SI" baseline="0" dirty="0" smtClean="0"/>
              <a:t> – </a:t>
            </a:r>
            <a:r>
              <a:rPr lang="sl-SI" baseline="0" dirty="0" err="1" smtClean="0"/>
              <a:t>focus</a:t>
            </a:r>
            <a:r>
              <a:rPr lang="sl-SI" baseline="0" dirty="0" smtClean="0"/>
              <a:t> on „pick up </a:t>
            </a:r>
            <a:r>
              <a:rPr lang="sl-SI" baseline="0" dirty="0" err="1" smtClean="0"/>
              <a:t>the</a:t>
            </a:r>
            <a:r>
              <a:rPr lang="sl-SI" baseline="0" dirty="0" smtClean="0"/>
              <a:t> module </a:t>
            </a:r>
            <a:r>
              <a:rPr lang="sl-SI" baseline="0" dirty="0" err="1" smtClean="0"/>
              <a:t>you</a:t>
            </a:r>
            <a:r>
              <a:rPr lang="sl-SI" baseline="0" dirty="0" smtClean="0"/>
              <a:t> </a:t>
            </a:r>
            <a:r>
              <a:rPr lang="sl-SI" baseline="0" dirty="0" err="1" smtClean="0"/>
              <a:t>need</a:t>
            </a:r>
            <a:r>
              <a:rPr lang="sl-SI" baseline="0" dirty="0" smtClean="0"/>
              <a:t>“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92CC1-360D-438B-AAF6-9D1306F85CF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6199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smtClean="0"/>
              <a:t>Top quality and performance</a:t>
            </a:r>
            <a:r>
              <a:rPr lang="sl-SI" baseline="0" smtClean="0"/>
              <a:t> controller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92CC1-360D-438B-AAF6-9D1306F85CF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5735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smtClean="0"/>
              <a:t>Connect in any way from any device any time </a:t>
            </a:r>
          </a:p>
          <a:p>
            <a:endParaRPr lang="sl-SI" smtClean="0"/>
          </a:p>
          <a:p>
            <a:r>
              <a:rPr lang="sl-SI" smtClean="0"/>
              <a:t>Protocol</a:t>
            </a:r>
            <a:r>
              <a:rPr lang="sl-SI" baseline="0" smtClean="0"/>
              <a:t> support -&gt; open standards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92CC1-360D-438B-AAF6-9D1306F85CF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802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DDB1-C528-4622-ABDF-25B6C0D7FD6A}" type="datetimeFigureOut">
              <a:rPr lang="en-US" smtClean="0"/>
              <a:t>10/23/2017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1A18C-9C02-4E11-9AB2-3C5334D43CC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803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DDB1-C528-4622-ABDF-25B6C0D7FD6A}" type="datetimeFigureOut">
              <a:rPr lang="en-US" smtClean="0"/>
              <a:t>10/23/2017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1A18C-9C02-4E11-9AB2-3C5334D43CC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401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DDB1-C528-4622-ABDF-25B6C0D7FD6A}" type="datetimeFigureOut">
              <a:rPr lang="en-US" smtClean="0"/>
              <a:t>10/23/2017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1A18C-9C02-4E11-9AB2-3C5334D43CC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298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9322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DDB1-C528-4622-ABDF-25B6C0D7FD6A}" type="datetimeFigureOut">
              <a:rPr lang="en-US" smtClean="0"/>
              <a:t>10/23/2017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1A18C-9C02-4E11-9AB2-3C5334D43CC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879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DDB1-C528-4622-ABDF-25B6C0D7FD6A}" type="datetimeFigureOut">
              <a:rPr lang="en-US" smtClean="0"/>
              <a:t>10/23/2017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1A18C-9C02-4E11-9AB2-3C5334D43CC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989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DDB1-C528-4622-ABDF-25B6C0D7FD6A}" type="datetimeFigureOut">
              <a:rPr lang="en-US" smtClean="0"/>
              <a:t>10/23/2017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1A18C-9C02-4E11-9AB2-3C5334D43CC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266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DDB1-C528-4622-ABDF-25B6C0D7FD6A}" type="datetimeFigureOut">
              <a:rPr lang="en-US" smtClean="0"/>
              <a:t>10/23/2017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1A18C-9C02-4E11-9AB2-3C5334D43CC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295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DDB1-C528-4622-ABDF-25B6C0D7FD6A}" type="datetimeFigureOut">
              <a:rPr lang="en-US" smtClean="0"/>
              <a:t>10/23/2017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1A18C-9C02-4E11-9AB2-3C5334D43CC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298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DDB1-C528-4622-ABDF-25B6C0D7FD6A}" type="datetimeFigureOut">
              <a:rPr lang="en-US" smtClean="0"/>
              <a:t>10/23/2017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1A18C-9C02-4E11-9AB2-3C5334D43CC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423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DDB1-C528-4622-ABDF-25B6C0D7FD6A}" type="datetimeFigureOut">
              <a:rPr lang="en-US" smtClean="0"/>
              <a:t>10/23/2017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1A18C-9C02-4E11-9AB2-3C5334D43CC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543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DDB1-C528-4622-ABDF-25B6C0D7FD6A}" type="datetimeFigureOut">
              <a:rPr lang="en-US" smtClean="0"/>
              <a:t>10/23/2017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1A18C-9C02-4E11-9AB2-3C5334D43CC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35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7000">
              <a:schemeClr val="accent1">
                <a:lumMod val="5000"/>
                <a:lumOff val="9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4DDB1-C528-4622-ABDF-25B6C0D7FD6A}" type="datetimeFigureOut">
              <a:rPr lang="en-US" smtClean="0"/>
              <a:t>10/23/2017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B1A18C-9C02-4E11-9AB2-3C5334D43CC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607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em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slide" Target="slide5.xml"/><Relationship Id="rId4" Type="http://schemas.openxmlformats.org/officeDocument/2006/relationships/image" Target="../media/image4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5.png"/><Relationship Id="rId4" Type="http://schemas.openxmlformats.org/officeDocument/2006/relationships/slide" Target="slide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emf"/><Relationship Id="rId7" Type="http://schemas.openxmlformats.org/officeDocument/2006/relationships/slide" Target="slide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image" Target="../media/image16.png"/><Relationship Id="rId4" Type="http://schemas.openxmlformats.org/officeDocument/2006/relationships/image" Target="../media/image41.emf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em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slide" Target="slide5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slide" Target="slide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em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2.emf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21.png"/><Relationship Id="rId4" Type="http://schemas.openxmlformats.org/officeDocument/2006/relationships/image" Target="../media/image50.png"/><Relationship Id="rId9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em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emf"/><Relationship Id="rId7" Type="http://schemas.openxmlformats.org/officeDocument/2006/relationships/slide" Target="slide5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2.emf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15.png"/><Relationship Id="rId4" Type="http://schemas.openxmlformats.org/officeDocument/2006/relationships/slide" Target="slide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em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slide" Target="slide5.xml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2.emf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11" Type="http://schemas.openxmlformats.org/officeDocument/2006/relationships/image" Target="../media/image21.png"/><Relationship Id="rId5" Type="http://schemas.openxmlformats.org/officeDocument/2006/relationships/image" Target="../media/image65.PN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slide" Target="slide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15.png"/><Relationship Id="rId4" Type="http://schemas.openxmlformats.org/officeDocument/2006/relationships/slide" Target="slide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2.emf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15.png"/><Relationship Id="rId10" Type="http://schemas.openxmlformats.org/officeDocument/2006/relationships/image" Target="../media/image21.png"/><Relationship Id="rId4" Type="http://schemas.openxmlformats.org/officeDocument/2006/relationships/slide" Target="slide5.xml"/><Relationship Id="rId9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2.emf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5" Type="http://schemas.openxmlformats.org/officeDocument/2006/relationships/image" Target="../media/image15.png"/><Relationship Id="rId4" Type="http://schemas.openxmlformats.org/officeDocument/2006/relationships/slide" Target="slide5.xml"/><Relationship Id="rId9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15.png"/><Relationship Id="rId4" Type="http://schemas.openxmlformats.org/officeDocument/2006/relationships/slide" Target="slide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2.em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2.emf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10" Type="http://schemas.openxmlformats.org/officeDocument/2006/relationships/image" Target="../media/image84.jpeg"/><Relationship Id="rId4" Type="http://schemas.openxmlformats.org/officeDocument/2006/relationships/image" Target="../media/image80.jpe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slide" Target="slide5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em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slide" Target="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em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slide" Target="slide5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emf"/><Relationship Id="rId7" Type="http://schemas.openxmlformats.org/officeDocument/2006/relationships/image" Target="../media/image25.emf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emf"/><Relationship Id="rId11" Type="http://schemas.openxmlformats.org/officeDocument/2006/relationships/image" Target="../media/image21.png"/><Relationship Id="rId5" Type="http://schemas.openxmlformats.org/officeDocument/2006/relationships/image" Target="../media/image23.emf"/><Relationship Id="rId10" Type="http://schemas.openxmlformats.org/officeDocument/2006/relationships/image" Target="../media/image15.png"/><Relationship Id="rId4" Type="http://schemas.openxmlformats.org/officeDocument/2006/relationships/image" Target="../media/image22.png"/><Relationship Id="rId9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emf"/><Relationship Id="rId7" Type="http://schemas.openxmlformats.org/officeDocument/2006/relationships/slide" Target="slide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emf"/><Relationship Id="rId5" Type="http://schemas.openxmlformats.org/officeDocument/2006/relationships/image" Target="../media/image28.png"/><Relationship Id="rId10" Type="http://schemas.openxmlformats.org/officeDocument/2006/relationships/image" Target="../media/image16.png"/><Relationship Id="rId4" Type="http://schemas.openxmlformats.org/officeDocument/2006/relationships/image" Target="../media/image27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oleObject" Target="../embeddings/oleObject1.bin"/><Relationship Id="rId18" Type="http://schemas.openxmlformats.org/officeDocument/2006/relationships/image" Target="../media/image16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5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jpg"/><Relationship Id="rId11" Type="http://schemas.openxmlformats.org/officeDocument/2006/relationships/image" Target="../media/image37.png"/><Relationship Id="rId5" Type="http://schemas.openxmlformats.org/officeDocument/2006/relationships/image" Target="../media/image31.emf"/><Relationship Id="rId15" Type="http://schemas.openxmlformats.org/officeDocument/2006/relationships/slide" Target="slide5.xml"/><Relationship Id="rId10" Type="http://schemas.openxmlformats.org/officeDocument/2006/relationships/image" Target="../media/image36.png"/><Relationship Id="rId19" Type="http://schemas.openxmlformats.org/officeDocument/2006/relationships/image" Target="../media/image39.png"/><Relationship Id="rId4" Type="http://schemas.openxmlformats.org/officeDocument/2006/relationships/image" Target="../media/image2.emf"/><Relationship Id="rId9" Type="http://schemas.openxmlformats.org/officeDocument/2006/relationships/image" Target="../media/image35.png"/><Relationship Id="rId14" Type="http://schemas.openxmlformats.org/officeDocument/2006/relationships/image" Target="../media/image3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7648" y="3060612"/>
            <a:ext cx="856895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>
                <a:solidFill>
                  <a:srgbClr val="00B0F0"/>
                </a:solidFill>
              </a:rPr>
              <a:t>B</a:t>
            </a:r>
            <a:r>
              <a:rPr lang="sl-SI" sz="2400" b="1" dirty="0" smtClean="0">
                <a:solidFill>
                  <a:srgbClr val="00B0F0"/>
                </a:solidFill>
              </a:rPr>
              <a:t>I</a:t>
            </a:r>
            <a:r>
              <a:rPr lang="sl-SI" sz="2400" b="1" dirty="0" smtClean="0"/>
              <a:t>Q</a:t>
            </a:r>
            <a:r>
              <a:rPr lang="sl-SI" sz="2400" dirty="0" smtClean="0"/>
              <a:t> – </a:t>
            </a:r>
            <a:r>
              <a:rPr lang="sl-SI" sz="2400" dirty="0" err="1" smtClean="0"/>
              <a:t>building</a:t>
            </a:r>
            <a:r>
              <a:rPr lang="sl-SI" sz="2400" dirty="0" smtClean="0"/>
              <a:t> </a:t>
            </a:r>
            <a:r>
              <a:rPr lang="sl-SI" sz="2400" dirty="0" err="1" smtClean="0"/>
              <a:t>intelligence</a:t>
            </a:r>
            <a:r>
              <a:rPr lang="sl-SI" sz="2400" dirty="0" smtClean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000" dirty="0" err="1" smtClean="0">
                <a:solidFill>
                  <a:schemeClr val="bg1">
                    <a:lumMod val="50000"/>
                  </a:schemeClr>
                </a:solidFill>
              </a:rPr>
              <a:t>automation</a:t>
            </a:r>
            <a:r>
              <a:rPr lang="sl-SI" sz="2000" dirty="0" smtClean="0">
                <a:solidFill>
                  <a:schemeClr val="bg1">
                    <a:lumMod val="50000"/>
                  </a:schemeClr>
                </a:solidFill>
              </a:rPr>
              <a:t> in buildings, malls, airports and everywhere </a:t>
            </a:r>
            <a:r>
              <a:rPr lang="sl-SI" sz="2000" dirty="0" err="1" smtClean="0">
                <a:solidFill>
                  <a:schemeClr val="bg1">
                    <a:lumMod val="50000"/>
                  </a:schemeClr>
                </a:solidFill>
              </a:rPr>
              <a:t>eficiency</a:t>
            </a:r>
            <a:r>
              <a:rPr lang="sl-SI" sz="2000" dirty="0" smtClean="0">
                <a:solidFill>
                  <a:schemeClr val="bg1">
                    <a:lumMod val="50000"/>
                  </a:schemeClr>
                </a:solidFill>
              </a:rPr>
              <a:t>  </a:t>
            </a:r>
            <a:r>
              <a:rPr lang="sl-SI" sz="2000" dirty="0" err="1" smtClean="0">
                <a:solidFill>
                  <a:schemeClr val="bg1">
                    <a:lumMod val="50000"/>
                  </a:schemeClr>
                </a:solidFill>
              </a:rPr>
              <a:t>matters</a:t>
            </a:r>
            <a:r>
              <a:rPr lang="sl-SI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000" dirty="0" err="1" smtClean="0">
                <a:solidFill>
                  <a:schemeClr val="bg1">
                    <a:lumMod val="50000"/>
                  </a:schemeClr>
                </a:solidFill>
              </a:rPr>
              <a:t>operation</a:t>
            </a:r>
            <a:r>
              <a:rPr lang="sl-SI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l-SI" sz="2000" dirty="0" err="1" smtClean="0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lang="sl-SI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l-SI" sz="2000" dirty="0" err="1" smtClean="0">
                <a:solidFill>
                  <a:schemeClr val="bg1">
                    <a:lumMod val="50000"/>
                  </a:schemeClr>
                </a:solidFill>
              </a:rPr>
              <a:t>optimization</a:t>
            </a:r>
            <a:r>
              <a:rPr lang="sl-SI" sz="2000" dirty="0" smtClean="0">
                <a:solidFill>
                  <a:schemeClr val="bg1">
                    <a:lumMod val="50000"/>
                  </a:schemeClr>
                </a:solidFill>
              </a:rPr>
              <a:t> in real time </a:t>
            </a:r>
            <a:r>
              <a:rPr lang="sl-SI" sz="2000" dirty="0" err="1" smtClean="0">
                <a:solidFill>
                  <a:schemeClr val="bg1">
                    <a:lumMod val="50000"/>
                  </a:schemeClr>
                </a:solidFill>
              </a:rPr>
              <a:t>from</a:t>
            </a:r>
            <a:r>
              <a:rPr lang="sl-SI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l-SI" sz="2000" dirty="0" err="1" smtClean="0">
                <a:solidFill>
                  <a:schemeClr val="bg1">
                    <a:lumMod val="50000"/>
                  </a:schemeClr>
                </a:solidFill>
              </a:rPr>
              <a:t>everywhere</a:t>
            </a:r>
            <a:r>
              <a:rPr lang="sl-SI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sl-SI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060" y="4509119"/>
            <a:ext cx="1674588" cy="1528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408" y="1340768"/>
            <a:ext cx="3834828" cy="137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48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42602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55" y="56002"/>
            <a:ext cx="880366" cy="3166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9397" y="2199392"/>
            <a:ext cx="4931139" cy="33599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pSp>
        <p:nvGrpSpPr>
          <p:cNvPr id="15" name="Group 14"/>
          <p:cNvGrpSpPr/>
          <p:nvPr/>
        </p:nvGrpSpPr>
        <p:grpSpPr>
          <a:xfrm>
            <a:off x="431800" y="1416100"/>
            <a:ext cx="4872112" cy="4143217"/>
            <a:chOff x="277031" y="0"/>
            <a:chExt cx="4791217" cy="4933950"/>
          </a:xfrm>
        </p:grpSpPr>
        <p:sp>
          <p:nvSpPr>
            <p:cNvPr id="16" name="Rectangle 15"/>
            <p:cNvSpPr/>
            <p:nvPr/>
          </p:nvSpPr>
          <p:spPr bwMode="auto">
            <a:xfrm>
              <a:off x="277033" y="0"/>
              <a:ext cx="4791215" cy="1478865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201680" rIns="36000" bIns="10756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148" fontAlgn="base">
                <a:lnSpc>
                  <a:spcPct val="86000"/>
                </a:lnSpc>
                <a:spcBef>
                  <a:spcPct val="0"/>
                </a:spcBef>
                <a:spcAft>
                  <a:spcPts val="2206"/>
                </a:spcAft>
              </a:pPr>
              <a:r>
                <a:rPr lang="sl-SI" sz="3600" spc="-52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rPr>
                <a:t>Controller</a:t>
              </a:r>
              <a:r>
                <a:rPr lang="sl-SI" sz="3600" spc="-52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sl-SI" sz="3600" spc="-52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rPr>
                <a:t>level</a:t>
              </a:r>
              <a:r>
                <a:rPr lang="sl-SI" sz="3600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sl-SI" sz="3600" spc="-52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rPr>
                <a:t>network</a:t>
              </a:r>
              <a:endParaRPr lang="en-US" sz="3600" spc="-52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277031" y="1586151"/>
              <a:ext cx="4791217" cy="3347799"/>
              <a:chOff x="376782" y="2216447"/>
              <a:chExt cx="7291708" cy="4262256"/>
            </a:xfrm>
          </p:grpSpPr>
          <p:sp>
            <p:nvSpPr>
              <p:cNvPr id="18" name="Rectangle 17"/>
              <p:cNvSpPr/>
              <p:nvPr/>
            </p:nvSpPr>
            <p:spPr bwMode="auto">
              <a:xfrm>
                <a:off x="376783" y="2216447"/>
                <a:ext cx="3603125" cy="2100517"/>
              </a:xfrm>
              <a:prstGeom prst="rect">
                <a:avLst/>
              </a:prstGeom>
              <a:solidFill>
                <a:srgbClr val="FF9900">
                  <a:alpha val="89804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146304" rIns="3600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sl-SI" spc="-52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Operator </a:t>
                </a:r>
                <a:r>
                  <a:rPr lang="sl-SI" spc="-52" dirty="0" err="1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layer</a:t>
                </a:r>
                <a:endParaRPr lang="sl-SI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107950" indent="-107950"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882"/>
                  </a:spcAft>
                  <a:buFont typeface="Arial" panose="020B0604020202020204" pitchFamily="34" charset="0"/>
                  <a:buChar char="•"/>
                </a:pPr>
                <a:r>
                  <a:rPr lang="sl-SI" sz="1200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itchFamily="34" charset="0"/>
                    <a:cs typeface="Segoe UI" pitchFamily="34" charset="0"/>
                  </a:rPr>
                  <a:t>Graphical user interface</a:t>
                </a:r>
              </a:p>
              <a:p>
                <a:pPr marL="107950" indent="-107950"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882"/>
                  </a:spcAft>
                  <a:buFont typeface="Arial" panose="020B0604020202020204" pitchFamily="34" charset="0"/>
                  <a:buChar char="•"/>
                </a:pPr>
                <a:r>
                  <a:rPr lang="sl-SI" sz="1200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itchFamily="34" charset="0"/>
                    <a:cs typeface="Segoe UI" pitchFamily="34" charset="0"/>
                  </a:rPr>
                  <a:t>Local, mobile and remote access</a:t>
                </a:r>
              </a:p>
              <a:p>
                <a:pPr marL="107950" indent="-107950"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882"/>
                  </a:spcAft>
                  <a:buFont typeface="Arial" panose="020B0604020202020204" pitchFamily="34" charset="0"/>
                  <a:buChar char="•"/>
                </a:pPr>
                <a:r>
                  <a:rPr lang="sl-SI" sz="1200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itchFamily="34" charset="0"/>
                    <a:cs typeface="Segoe UI" pitchFamily="34" charset="0"/>
                  </a:rPr>
                  <a:t>Data  logging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 bwMode="auto">
              <a:xfrm>
                <a:off x="4065365" y="2216447"/>
                <a:ext cx="3603125" cy="2100517"/>
              </a:xfrm>
              <a:prstGeom prst="rect">
                <a:avLst/>
              </a:prstGeom>
              <a:solidFill>
                <a:srgbClr val="0072C6">
                  <a:alpha val="90000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146304" rIns="3600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endParaRPr lang="sl-SI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sl-SI" spc="-52" dirty="0" err="1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System</a:t>
                </a:r>
                <a:r>
                  <a:rPr lang="sl-SI" spc="-52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 integration layer</a:t>
                </a:r>
              </a:p>
              <a:p>
                <a:pPr marL="107950" indent="-107950"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882"/>
                  </a:spcAft>
                  <a:buFont typeface="Arial" panose="020B0604020202020204" pitchFamily="34" charset="0"/>
                  <a:buChar char="•"/>
                </a:pPr>
                <a:r>
                  <a:rPr lang="sl-SI" sz="1200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itchFamily="34" charset="0"/>
                    <a:cs typeface="Segoe UI" pitchFamily="34" charset="0"/>
                  </a:rPr>
                  <a:t>Based on TCP/IP</a:t>
                </a:r>
              </a:p>
              <a:p>
                <a:pPr marL="107950" indent="-107950"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882"/>
                  </a:spcAft>
                  <a:buFont typeface="Arial" panose="020B0604020202020204" pitchFamily="34" charset="0"/>
                  <a:buChar char="•"/>
                </a:pPr>
                <a:r>
                  <a:rPr lang="sl-SI" sz="1200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itchFamily="34" charset="0"/>
                    <a:cs typeface="Segoe UI" pitchFamily="34" charset="0"/>
                  </a:rPr>
                  <a:t>OPC Server</a:t>
                </a:r>
              </a:p>
              <a:p>
                <a:pPr marL="107950" indent="-107950"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882"/>
                  </a:spcAft>
                  <a:buFont typeface="Arial" panose="020B0604020202020204" pitchFamily="34" charset="0"/>
                  <a:buChar char="•"/>
                </a:pPr>
                <a:r>
                  <a:rPr lang="sl-SI" sz="1200" dirty="0" err="1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itchFamily="34" charset="0"/>
                    <a:cs typeface="Segoe UI" pitchFamily="34" charset="0"/>
                  </a:rPr>
                  <a:t>Remote</a:t>
                </a:r>
                <a:r>
                  <a:rPr lang="sl-SI" sz="1200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itchFamily="34" charset="0"/>
                    <a:cs typeface="Segoe UI" pitchFamily="34" charset="0"/>
                  </a:rPr>
                  <a:t> </a:t>
                </a:r>
                <a:r>
                  <a:rPr lang="sl-SI" sz="1200" dirty="0" err="1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itchFamily="34" charset="0"/>
                    <a:cs typeface="Segoe UI" pitchFamily="34" charset="0"/>
                  </a:rPr>
                  <a:t>programming</a:t>
                </a:r>
                <a:r>
                  <a:rPr lang="sl-SI" sz="1200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itchFamily="34" charset="0"/>
                    <a:cs typeface="Segoe UI" pitchFamily="34" charset="0"/>
                  </a:rPr>
                  <a:t> &amp; </a:t>
                </a:r>
                <a:r>
                  <a:rPr lang="sl-SI" sz="1200" dirty="0" err="1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itchFamily="34" charset="0"/>
                    <a:cs typeface="Segoe UI" pitchFamily="34" charset="0"/>
                  </a:rPr>
                  <a:t>maintenance</a:t>
                </a:r>
                <a:endParaRPr lang="sl-SI" sz="12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  <a:p>
                <a:pPr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endParaRPr lang="en-US" spc="-52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 bwMode="auto">
              <a:xfrm>
                <a:off x="376782" y="4378185"/>
                <a:ext cx="3603125" cy="2100516"/>
              </a:xfrm>
              <a:prstGeom prst="rect">
                <a:avLst/>
              </a:prstGeom>
              <a:solidFill>
                <a:srgbClr val="00487E">
                  <a:alpha val="90000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146304" rIns="3600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sl-SI" spc="-52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Network of decentralized controllers</a:t>
                </a:r>
                <a:endParaRPr lang="en-US" spc="-52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 bwMode="auto">
              <a:xfrm>
                <a:off x="4065365" y="4378187"/>
                <a:ext cx="3603125" cy="2100516"/>
              </a:xfrm>
              <a:prstGeom prst="rect">
                <a:avLst/>
              </a:prstGeom>
              <a:solidFill>
                <a:srgbClr val="009E49">
                  <a:alpha val="90000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146304" rIns="3600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sl-SI" spc="-52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Connection to other automation systems</a:t>
                </a:r>
                <a:endParaRPr lang="en-US" spc="-52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pic>
        <p:nvPicPr>
          <p:cNvPr id="12" name="Picture 11">
            <a:hlinkClick r:id="rId5" action="ppaction://hlinksldjump"/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656" y="6590729"/>
            <a:ext cx="267270" cy="26727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0960552" y="1294165"/>
            <a:ext cx="936104" cy="687201"/>
            <a:chOff x="10488488" y="2060848"/>
            <a:chExt cx="936104" cy="687201"/>
          </a:xfrm>
        </p:grpSpPr>
        <p:sp>
          <p:nvSpPr>
            <p:cNvPr id="14" name="Rounded Rectangle 13"/>
            <p:cNvSpPr/>
            <p:nvPr/>
          </p:nvSpPr>
          <p:spPr>
            <a:xfrm>
              <a:off x="10488488" y="2060848"/>
              <a:ext cx="936104" cy="68720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18300" y="2191578"/>
              <a:ext cx="446488" cy="474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Left Arrow 22"/>
            <p:cNvSpPr/>
            <p:nvPr/>
          </p:nvSpPr>
          <p:spPr>
            <a:xfrm>
              <a:off x="11064788" y="2404448"/>
              <a:ext cx="184902" cy="144016"/>
            </a:xfrm>
            <a:prstGeom prst="leftArrow">
              <a:avLst/>
            </a:prstGeom>
            <a:solidFill>
              <a:srgbClr val="00B0F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438392" y="6406063"/>
            <a:ext cx="7283362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CONNECT ON ALL LAYERS USING VARIOUS PROTOCOLS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89675" y="433127"/>
            <a:ext cx="54406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dirty="0" err="1" smtClean="0">
                <a:solidFill>
                  <a:schemeClr val="tx2"/>
                </a:solidFill>
              </a:rPr>
              <a:t>High</a:t>
            </a:r>
            <a:r>
              <a:rPr lang="sl-SI" sz="4400" dirty="0" smtClean="0">
                <a:solidFill>
                  <a:schemeClr val="tx2"/>
                </a:solidFill>
              </a:rPr>
              <a:t> </a:t>
            </a:r>
            <a:r>
              <a:rPr lang="sl-SI" sz="4400" dirty="0" err="1" smtClean="0">
                <a:solidFill>
                  <a:schemeClr val="tx2"/>
                </a:solidFill>
              </a:rPr>
              <a:t>level</a:t>
            </a:r>
            <a:r>
              <a:rPr lang="sl-SI" sz="4400" dirty="0" smtClean="0">
                <a:solidFill>
                  <a:schemeClr val="tx2"/>
                </a:solidFill>
              </a:rPr>
              <a:t> </a:t>
            </a:r>
            <a:r>
              <a:rPr lang="sl-SI" sz="4400" dirty="0" err="1" smtClean="0">
                <a:solidFill>
                  <a:schemeClr val="tx2"/>
                </a:solidFill>
              </a:rPr>
              <a:t>Connectivity</a:t>
            </a:r>
            <a:endParaRPr lang="en-US" sz="4400" dirty="0">
              <a:solidFill>
                <a:schemeClr val="tx2"/>
              </a:solidFill>
            </a:endParaRPr>
          </a:p>
        </p:txBody>
      </p:sp>
      <p:pic>
        <p:nvPicPr>
          <p:cNvPr id="27" name="Picture 6" descr="C:\Users\Direktor\OneDrive\2016 in\5 PPT in PROSPEKTI\HIQ\logoti in pravila\HIQ logotyp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6459943"/>
            <a:ext cx="626951" cy="31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21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42602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55" y="56002"/>
            <a:ext cx="880366" cy="31668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69638" y="1790326"/>
            <a:ext cx="11170978" cy="4033804"/>
            <a:chOff x="533138" y="888626"/>
            <a:chExt cx="8072756" cy="4033804"/>
          </a:xfrm>
        </p:grpSpPr>
        <p:sp>
          <p:nvSpPr>
            <p:cNvPr id="9" name="Rectangle 8"/>
            <p:cNvSpPr/>
            <p:nvPr/>
          </p:nvSpPr>
          <p:spPr bwMode="auto">
            <a:xfrm>
              <a:off x="533138" y="888627"/>
              <a:ext cx="1982542" cy="1983621"/>
            </a:xfrm>
            <a:prstGeom prst="rect">
              <a:avLst/>
            </a:prstGeom>
            <a:solidFill>
              <a:srgbClr val="0072C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148" fontAlgn="base">
                <a:lnSpc>
                  <a:spcPct val="86000"/>
                </a:lnSpc>
                <a:spcBef>
                  <a:spcPct val="0"/>
                </a:spcBef>
                <a:spcAft>
                  <a:spcPts val="882"/>
                </a:spcAft>
              </a:pPr>
              <a:r>
                <a:rPr lang="sl-SI" sz="1600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rPr>
                <a:t>HVAC</a:t>
              </a:r>
              <a:endParaRPr lang="en-US" sz="16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bold" panose="020B0702040204020203" pitchFamily="34" charset="0"/>
                <a:ea typeface="Segoe UI" pitchFamily="34" charset="0"/>
                <a:cs typeface="Segoe UI Semibold" panose="020B0702040204020203" pitchFamily="34" charset="0"/>
              </a:endParaRPr>
            </a:p>
            <a:p>
              <a:pPr defTabSz="68514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HVAC</a:t>
              </a:r>
            </a:p>
            <a:p>
              <a:pPr defTabSz="68514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FCU</a:t>
              </a:r>
              <a:endParaRPr lang="sl-SI" sz="12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  <a:p>
              <a:pPr defTabSz="685148" fontAlgn="base">
                <a:spcBef>
                  <a:spcPct val="0"/>
                </a:spcBef>
                <a:spcAft>
                  <a:spcPct val="0"/>
                </a:spcAft>
              </a:pPr>
              <a:r>
                <a:rPr lang="sl-SI" sz="12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VAV</a:t>
              </a:r>
              <a:endParaRPr lang="en-US" sz="12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  <a:p>
              <a:pPr defTabSz="68514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Chillers</a:t>
              </a:r>
              <a:endParaRPr lang="sl-SI" sz="12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  <a:p>
              <a:pPr defTabSz="685148" fontAlgn="base">
                <a:spcBef>
                  <a:spcPct val="0"/>
                </a:spcBef>
                <a:spcAft>
                  <a:spcPct val="0"/>
                </a:spcAft>
              </a:pPr>
              <a:r>
                <a:rPr lang="sl-SI" sz="1200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Room</a:t>
              </a:r>
              <a:r>
                <a:rPr lang="sl-SI" sz="12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 </a:t>
              </a:r>
              <a:r>
                <a:rPr lang="sl-SI" sz="1200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Control</a:t>
              </a:r>
              <a:endParaRPr lang="en-US" sz="12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2552387" y="888626"/>
              <a:ext cx="1983340" cy="1983622"/>
            </a:xfrm>
            <a:prstGeom prst="rect">
              <a:avLst/>
            </a:prstGeom>
            <a:solidFill>
              <a:srgbClr val="002050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148" fontAlgn="base">
                <a:lnSpc>
                  <a:spcPct val="86000"/>
                </a:lnSpc>
                <a:spcBef>
                  <a:spcPct val="0"/>
                </a:spcBef>
                <a:spcAft>
                  <a:spcPts val="882"/>
                </a:spcAft>
              </a:pPr>
              <a:r>
                <a:rPr lang="en-US" sz="1600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rPr>
                <a:t>Light control</a:t>
              </a:r>
            </a:p>
            <a:p>
              <a:pPr defTabSz="68514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ON/OFF</a:t>
              </a:r>
            </a:p>
            <a:p>
              <a:pPr defTabSz="68514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DALI</a:t>
              </a:r>
            </a:p>
            <a:p>
              <a:pPr defTabSz="68514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DSI</a:t>
              </a:r>
            </a:p>
            <a:p>
              <a:pPr defTabSz="68514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Analog</a:t>
              </a:r>
              <a:r>
                <a:rPr lang="sl-SI" sz="12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 </a:t>
              </a:r>
              <a:endParaRPr lang="en-US" sz="12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6588938" y="888627"/>
              <a:ext cx="2016956" cy="1983621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148" fontAlgn="base">
                <a:lnSpc>
                  <a:spcPct val="86000"/>
                </a:lnSpc>
                <a:spcBef>
                  <a:spcPct val="0"/>
                </a:spcBef>
                <a:spcAft>
                  <a:spcPts val="882"/>
                </a:spcAft>
              </a:pPr>
              <a:r>
                <a:rPr lang="sl-SI" sz="1600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rPr>
                <a:t>Access </a:t>
              </a:r>
              <a:r>
                <a:rPr lang="sl-SI" sz="1600" spc="-52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rPr>
                <a:t>control</a:t>
              </a:r>
              <a:r>
                <a:rPr lang="sl-SI" sz="1600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rPr>
                <a:t>, CCTV</a:t>
              </a:r>
              <a:endParaRPr lang="en-US" sz="1600" spc="-52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bold" panose="020B0702040204020203" pitchFamily="34" charset="0"/>
                <a:ea typeface="Segoe UI" pitchFamily="34" charset="0"/>
                <a:cs typeface="Segoe UI Semibold" panose="020B0702040204020203" pitchFamily="34" charset="0"/>
              </a:endParaRPr>
            </a:p>
            <a:p>
              <a:pPr defTabSz="685148" fontAlgn="base">
                <a:spcBef>
                  <a:spcPct val="0"/>
                </a:spcBef>
                <a:spcAft>
                  <a:spcPct val="0"/>
                </a:spcAft>
              </a:pPr>
              <a:r>
                <a:rPr lang="sl-SI" sz="12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ID, </a:t>
              </a:r>
              <a:r>
                <a:rPr lang="sl-SI" sz="1200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tags</a:t>
              </a:r>
              <a:r>
                <a:rPr lang="sl-SI" sz="12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, RFID</a:t>
              </a:r>
            </a:p>
            <a:p>
              <a:pPr defTabSz="685148" fontAlgn="base">
                <a:spcBef>
                  <a:spcPct val="0"/>
                </a:spcBef>
                <a:spcAft>
                  <a:spcPct val="0"/>
                </a:spcAft>
              </a:pPr>
              <a:r>
                <a:rPr lang="sl-SI" sz="1200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Soft</a:t>
              </a:r>
              <a:r>
                <a:rPr lang="sl-SI" sz="12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 </a:t>
              </a:r>
              <a:r>
                <a:rPr lang="sl-SI" sz="1200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key</a:t>
              </a:r>
              <a:endParaRPr lang="sl-SI" sz="12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  <a:p>
              <a:pPr defTabSz="685148" fontAlgn="base">
                <a:spcBef>
                  <a:spcPct val="0"/>
                </a:spcBef>
                <a:spcAft>
                  <a:spcPct val="0"/>
                </a:spcAft>
              </a:pPr>
              <a:r>
                <a:rPr lang="sl-SI" sz="12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Time &amp; </a:t>
              </a:r>
              <a:r>
                <a:rPr lang="sl-SI" sz="1200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space</a:t>
              </a:r>
              <a:endParaRPr lang="en-US" sz="12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533138" y="2905188"/>
              <a:ext cx="1982542" cy="2017242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148" fontAlgn="base">
                <a:lnSpc>
                  <a:spcPct val="86000"/>
                </a:lnSpc>
                <a:spcBef>
                  <a:spcPct val="0"/>
                </a:spcBef>
                <a:spcAft>
                  <a:spcPts val="882"/>
                </a:spcAft>
              </a:pPr>
              <a:r>
                <a:rPr lang="sl-SI" sz="1600" spc="-52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rPr>
                <a:t>People</a:t>
              </a:r>
              <a:r>
                <a:rPr lang="sl-SI" sz="1600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rPr>
                <a:t> </a:t>
              </a:r>
              <a:r>
                <a:rPr lang="sl-SI" sz="1600" spc="-52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rPr>
                <a:t>counting</a:t>
              </a:r>
              <a:r>
                <a:rPr lang="sl-SI" sz="1600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rPr>
                <a:t>, </a:t>
              </a:r>
              <a:r>
                <a:rPr lang="sl-SI" sz="1600" spc="-52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rPr>
                <a:t>occupancy</a:t>
              </a:r>
              <a:r>
                <a:rPr lang="sl-SI" sz="1600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rPr>
                <a:t>, </a:t>
              </a:r>
              <a:r>
                <a:rPr lang="sl-SI" sz="1600" spc="-52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rPr>
                <a:t>density</a:t>
              </a:r>
              <a:r>
                <a:rPr lang="sl-SI" sz="1600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rPr>
                <a:t>, </a:t>
              </a:r>
              <a:r>
                <a:rPr lang="sl-SI" sz="1600" spc="-52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rPr>
                <a:t>foot</a:t>
              </a:r>
              <a:r>
                <a:rPr lang="sl-SI" sz="1600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rPr>
                <a:t> </a:t>
              </a:r>
              <a:r>
                <a:rPr lang="sl-SI" sz="1600" spc="-52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rPr>
                <a:t>fall</a:t>
              </a:r>
              <a:endParaRPr lang="en-US" sz="1600" spc="-52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bold" panose="020B0702040204020203" pitchFamily="34" charset="0"/>
                <a:ea typeface="Segoe UI" pitchFamily="34" charset="0"/>
                <a:cs typeface="Segoe UI Semibold" panose="020B0702040204020203" pitchFamily="34" charset="0"/>
              </a:endParaRPr>
            </a:p>
            <a:p>
              <a:pPr defTabSz="685148" fontAlgn="base">
                <a:spcBef>
                  <a:spcPct val="0"/>
                </a:spcBef>
                <a:spcAft>
                  <a:spcPct val="0"/>
                </a:spcAft>
              </a:pPr>
              <a:endParaRPr lang="en-US" sz="12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4572003" y="2905188"/>
              <a:ext cx="1982542" cy="2017242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148" fontAlgn="base">
                <a:lnSpc>
                  <a:spcPct val="86000"/>
                </a:lnSpc>
                <a:spcBef>
                  <a:spcPct val="0"/>
                </a:spcBef>
                <a:spcAft>
                  <a:spcPts val="882"/>
                </a:spcAft>
              </a:pPr>
              <a:r>
                <a:rPr lang="sl-SI" sz="1600" spc="-52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rPr>
                <a:t>System</a:t>
              </a:r>
              <a:r>
                <a:rPr lang="sl-SI" sz="1600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rPr>
                <a:t> </a:t>
              </a:r>
              <a:r>
                <a:rPr lang="sl-SI" sz="1600" spc="-52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rPr>
                <a:t>integration</a:t>
              </a:r>
              <a:endParaRPr lang="en-US" sz="16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bold" panose="020B0702040204020203" pitchFamily="34" charset="0"/>
                <a:ea typeface="Segoe UI" pitchFamily="34" charset="0"/>
                <a:cs typeface="Segoe UI Semibold" panose="020B0702040204020203" pitchFamily="34" charset="0"/>
              </a:endParaRPr>
            </a:p>
            <a:p>
              <a:pPr defTabSz="685148" fontAlgn="base">
                <a:spcBef>
                  <a:spcPct val="0"/>
                </a:spcBef>
                <a:spcAft>
                  <a:spcPct val="0"/>
                </a:spcAft>
              </a:pPr>
              <a:r>
                <a:rPr lang="sl-SI" sz="1200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Integration</a:t>
              </a:r>
              <a:r>
                <a:rPr lang="sl-SI" sz="12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 </a:t>
              </a:r>
              <a:r>
                <a:rPr lang="sl-SI" sz="1200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of</a:t>
              </a:r>
              <a:r>
                <a:rPr lang="sl-SI" sz="12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 </a:t>
              </a:r>
              <a:r>
                <a:rPr lang="sl-SI" sz="1200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all</a:t>
              </a:r>
              <a:r>
                <a:rPr lang="sl-SI" sz="12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 </a:t>
              </a:r>
              <a:r>
                <a:rPr lang="sl-SI" sz="1200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differnet</a:t>
              </a:r>
              <a:r>
                <a:rPr lang="sl-SI" sz="12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 </a:t>
              </a:r>
              <a:r>
                <a:rPr lang="sl-SI" sz="1200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systems</a:t>
              </a:r>
              <a:r>
                <a:rPr lang="sl-SI" sz="12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 in </a:t>
              </a:r>
              <a:r>
                <a:rPr lang="sl-SI" sz="1200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buildings</a:t>
              </a:r>
              <a:endParaRPr lang="sl-SI" sz="12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  <a:p>
              <a:pPr defTabSz="685148" fontAlgn="base">
                <a:spcBef>
                  <a:spcPct val="0"/>
                </a:spcBef>
                <a:spcAft>
                  <a:spcPct val="0"/>
                </a:spcAft>
              </a:pPr>
              <a:r>
                <a:rPr lang="sl-SI" sz="1200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Security</a:t>
              </a:r>
              <a:r>
                <a:rPr lang="sl-SI" sz="12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 &amp; </a:t>
              </a:r>
              <a:r>
                <a:rPr lang="sl-SI" sz="1200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Safety</a:t>
              </a:r>
              <a:endParaRPr lang="sl-SI" sz="12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  <a:p>
              <a:pPr defTabSz="685148" fontAlgn="base">
                <a:spcBef>
                  <a:spcPct val="0"/>
                </a:spcBef>
                <a:spcAft>
                  <a:spcPct val="0"/>
                </a:spcAft>
              </a:pPr>
              <a:r>
                <a:rPr lang="sl-SI" sz="12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CCTV</a:t>
              </a:r>
            </a:p>
            <a:p>
              <a:pPr defTabSz="685148" fontAlgn="base">
                <a:spcBef>
                  <a:spcPct val="0"/>
                </a:spcBef>
                <a:spcAft>
                  <a:spcPct val="0"/>
                </a:spcAft>
              </a:pPr>
              <a:r>
                <a:rPr lang="sl-SI" sz="1200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Fire</a:t>
              </a:r>
              <a:r>
                <a:rPr lang="sl-SI" sz="12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 </a:t>
              </a:r>
              <a:r>
                <a:rPr lang="sl-SI" sz="1200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detection</a:t>
              </a:r>
              <a:r>
                <a:rPr lang="sl-SI" sz="12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 </a:t>
              </a:r>
              <a:r>
                <a:rPr lang="sl-SI" sz="1200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and</a:t>
              </a:r>
              <a:r>
                <a:rPr lang="sl-SI" sz="12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 </a:t>
              </a:r>
              <a:r>
                <a:rPr lang="sl-SI" sz="1200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prevention</a:t>
              </a:r>
              <a:endParaRPr lang="sl-SI" sz="12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  <a:p>
              <a:pPr defTabSz="685148" fontAlgn="base">
                <a:spcBef>
                  <a:spcPct val="0"/>
                </a:spcBef>
                <a:spcAft>
                  <a:spcPct val="0"/>
                </a:spcAft>
              </a:pPr>
              <a:r>
                <a:rPr lang="sl-SI" sz="1200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Auxiliarly</a:t>
              </a:r>
              <a:r>
                <a:rPr lang="sl-SI" sz="12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 </a:t>
              </a:r>
              <a:r>
                <a:rPr lang="sl-SI" sz="1200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systems</a:t>
              </a:r>
              <a:endParaRPr lang="sl-SI" sz="12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  <a:p>
              <a:pPr defTabSz="685148" fontAlgn="base">
                <a:spcBef>
                  <a:spcPct val="0"/>
                </a:spcBef>
                <a:spcAft>
                  <a:spcPct val="0"/>
                </a:spcAft>
              </a:pPr>
              <a:endParaRPr lang="en-US" sz="12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6588937" y="2905188"/>
              <a:ext cx="2016956" cy="2017242"/>
            </a:xfrm>
            <a:prstGeom prst="rect">
              <a:avLst/>
            </a:prstGeom>
            <a:solidFill>
              <a:srgbClr val="1572B8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148" fontAlgn="base">
                <a:lnSpc>
                  <a:spcPct val="86000"/>
                </a:lnSpc>
                <a:spcBef>
                  <a:spcPct val="0"/>
                </a:spcBef>
                <a:spcAft>
                  <a:spcPts val="882"/>
                </a:spcAft>
              </a:pPr>
              <a:r>
                <a:rPr lang="sl-SI" sz="1600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rPr>
                <a:t>PV </a:t>
              </a:r>
              <a:r>
                <a:rPr lang="sl-SI" sz="1600" spc="-52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rPr>
                <a:t>plants</a:t>
              </a:r>
              <a:r>
                <a:rPr lang="sl-SI" sz="1600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rPr>
                <a:t>, </a:t>
              </a:r>
              <a:r>
                <a:rPr lang="sl-SI" sz="1600" spc="-52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rPr>
                <a:t>energy</a:t>
              </a:r>
              <a:r>
                <a:rPr lang="sl-SI" sz="1600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rPr>
                <a:t> </a:t>
              </a:r>
              <a:r>
                <a:rPr lang="sl-SI" sz="1600" spc="-52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rPr>
                <a:t>systems</a:t>
              </a:r>
              <a:r>
                <a:rPr lang="sl-SI" sz="1600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rPr>
                <a:t>, </a:t>
              </a:r>
              <a:r>
                <a:rPr lang="sl-SI" sz="1600" spc="-52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rPr>
                <a:t>transformer</a:t>
              </a:r>
              <a:r>
                <a:rPr lang="sl-SI" sz="1600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rPr>
                <a:t> </a:t>
              </a:r>
              <a:r>
                <a:rPr lang="sl-SI" sz="1600" spc="-52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rPr>
                <a:t>stations</a:t>
              </a:r>
              <a:endParaRPr lang="en-US" sz="1600" spc="-52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bold" panose="020B0702040204020203" pitchFamily="34" charset="0"/>
                <a:ea typeface="Segoe UI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2555069" y="2905188"/>
              <a:ext cx="1983340" cy="2017242"/>
            </a:xfrm>
            <a:prstGeom prst="rect">
              <a:avLst/>
            </a:prstGeom>
            <a:solidFill>
              <a:srgbClr val="0072C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148" fontAlgn="base">
                <a:lnSpc>
                  <a:spcPct val="86000"/>
                </a:lnSpc>
                <a:spcBef>
                  <a:spcPct val="0"/>
                </a:spcBef>
                <a:spcAft>
                  <a:spcPts val="882"/>
                </a:spcAft>
              </a:pPr>
              <a:r>
                <a:rPr lang="sl-SI" sz="1600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rPr>
                <a:t>Car Park Management </a:t>
              </a:r>
              <a:r>
                <a:rPr lang="sl-SI" sz="1600" spc="-52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rPr>
                <a:t>and</a:t>
              </a:r>
              <a:r>
                <a:rPr lang="sl-SI" sz="1600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rPr>
                <a:t> </a:t>
              </a:r>
              <a:r>
                <a:rPr lang="sl-SI" sz="1600" spc="-52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rPr>
                <a:t>guidance</a:t>
              </a:r>
              <a:endParaRPr lang="en-US" sz="1600" spc="-52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bold" panose="020B0702040204020203" pitchFamily="34" charset="0"/>
                <a:ea typeface="Segoe UI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4572001" y="888628"/>
              <a:ext cx="1982541" cy="1983623"/>
            </a:xfrm>
            <a:prstGeom prst="rect">
              <a:avLst/>
            </a:prstGeom>
            <a:solidFill>
              <a:srgbClr val="0072C6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148" fontAlgn="base">
                <a:lnSpc>
                  <a:spcPct val="86000"/>
                </a:lnSpc>
                <a:spcBef>
                  <a:spcPct val="0"/>
                </a:spcBef>
                <a:spcAft>
                  <a:spcPts val="882"/>
                </a:spcAft>
              </a:pPr>
              <a:r>
                <a:rPr lang="sl-SI" sz="1600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rPr>
                <a:t>DG, UPS, PUMPS..</a:t>
              </a:r>
              <a:endParaRPr lang="en-US" sz="1600" spc="-52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bold" panose="020B0702040204020203" pitchFamily="34" charset="0"/>
                <a:ea typeface="Segoe UI" pitchFamily="34" charset="0"/>
                <a:cs typeface="Segoe UI Semibold" panose="020B0702040204020203" pitchFamily="34" charset="0"/>
              </a:endParaRPr>
            </a:p>
            <a:p>
              <a:pPr defTabSz="685148" fontAlgn="base">
                <a:spcBef>
                  <a:spcPct val="0"/>
                </a:spcBef>
                <a:spcAft>
                  <a:spcPct val="0"/>
                </a:spcAft>
              </a:pPr>
              <a:r>
                <a:rPr lang="sl-SI" sz="12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Monitor  </a:t>
              </a:r>
              <a:r>
                <a:rPr lang="sl-SI" sz="1200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of</a:t>
              </a:r>
              <a:r>
                <a:rPr lang="sl-SI" sz="12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 </a:t>
              </a:r>
              <a:r>
                <a:rPr lang="sl-SI" sz="1200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crucial</a:t>
              </a:r>
              <a:r>
                <a:rPr lang="sl-SI" sz="12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 </a:t>
              </a:r>
              <a:r>
                <a:rPr lang="sl-SI" sz="1200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systems</a:t>
              </a:r>
              <a:endParaRPr lang="en-US" sz="12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pic>
        <p:nvPicPr>
          <p:cNvPr id="15" name="Picture 14">
            <a:hlinkClick r:id="rId4" action="ppaction://hlinksldjump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656" y="6590729"/>
            <a:ext cx="267270" cy="26727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69638" y="5877272"/>
            <a:ext cx="11170976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sz="2800" dirty="0" smtClean="0">
                <a:solidFill>
                  <a:schemeClr val="bg1"/>
                </a:solidFill>
              </a:rPr>
              <a:t>Integration of ALL systems for Synergic results!</a:t>
            </a:r>
            <a:endParaRPr lang="sl-SI" sz="28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72064" y="388085"/>
            <a:ext cx="62178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dirty="0" err="1" smtClean="0">
                <a:solidFill>
                  <a:schemeClr val="tx2"/>
                </a:solidFill>
              </a:rPr>
              <a:t>Interface</a:t>
            </a:r>
            <a:r>
              <a:rPr lang="sl-SI" sz="4400" dirty="0" smtClean="0">
                <a:solidFill>
                  <a:schemeClr val="tx2"/>
                </a:solidFill>
              </a:rPr>
              <a:t> to </a:t>
            </a:r>
            <a:r>
              <a:rPr lang="sl-SI" sz="4400" dirty="0" err="1" smtClean="0">
                <a:solidFill>
                  <a:schemeClr val="tx2"/>
                </a:solidFill>
              </a:rPr>
              <a:t>everything</a:t>
            </a:r>
            <a:r>
              <a:rPr lang="sl-SI" sz="4400" dirty="0" smtClean="0">
                <a:solidFill>
                  <a:schemeClr val="tx2"/>
                </a:solidFill>
              </a:rPr>
              <a:t> </a:t>
            </a:r>
            <a:endParaRPr lang="en-US" sz="4400" dirty="0">
              <a:solidFill>
                <a:schemeClr val="tx2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0960552" y="1294165"/>
            <a:ext cx="936104" cy="687201"/>
            <a:chOff x="10488488" y="2060848"/>
            <a:chExt cx="936104" cy="687201"/>
          </a:xfrm>
        </p:grpSpPr>
        <p:sp>
          <p:nvSpPr>
            <p:cNvPr id="19" name="Rounded Rectangle 18"/>
            <p:cNvSpPr/>
            <p:nvPr/>
          </p:nvSpPr>
          <p:spPr>
            <a:xfrm>
              <a:off x="10488488" y="2060848"/>
              <a:ext cx="936104" cy="68720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18300" y="2191578"/>
              <a:ext cx="446488" cy="474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Left Arrow 21"/>
            <p:cNvSpPr/>
            <p:nvPr/>
          </p:nvSpPr>
          <p:spPr>
            <a:xfrm>
              <a:off x="11064788" y="2404448"/>
              <a:ext cx="184902" cy="144016"/>
            </a:xfrm>
            <a:prstGeom prst="leftArrow">
              <a:avLst/>
            </a:prstGeom>
            <a:solidFill>
              <a:srgbClr val="00B0F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491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42602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55" y="56002"/>
            <a:ext cx="880366" cy="3166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9856" y="3861048"/>
            <a:ext cx="6186640" cy="2347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pSp>
        <p:nvGrpSpPr>
          <p:cNvPr id="18" name="Group 17"/>
          <p:cNvGrpSpPr/>
          <p:nvPr/>
        </p:nvGrpSpPr>
        <p:grpSpPr>
          <a:xfrm>
            <a:off x="431800" y="1416100"/>
            <a:ext cx="4023360" cy="4143217"/>
            <a:chOff x="277031" y="0"/>
            <a:chExt cx="4791217" cy="4933950"/>
          </a:xfrm>
        </p:grpSpPr>
        <p:sp>
          <p:nvSpPr>
            <p:cNvPr id="19" name="Rectangle 18"/>
            <p:cNvSpPr/>
            <p:nvPr/>
          </p:nvSpPr>
          <p:spPr bwMode="auto">
            <a:xfrm>
              <a:off x="277033" y="0"/>
              <a:ext cx="4791215" cy="1478865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53" tIns="201680" rIns="134453" bIns="10756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148" fontAlgn="base">
                <a:lnSpc>
                  <a:spcPct val="86000"/>
                </a:lnSpc>
                <a:spcBef>
                  <a:spcPct val="0"/>
                </a:spcBef>
                <a:spcAft>
                  <a:spcPts val="2206"/>
                </a:spcAft>
              </a:pPr>
              <a:r>
                <a:rPr lang="sl-SI" sz="3600" spc="-52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rPr>
                <a:t>Intelligent</a:t>
              </a:r>
              <a:r>
                <a:rPr lang="sl-SI" sz="3600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rPr>
                <a:t> I/O Network</a:t>
              </a:r>
              <a:endParaRPr lang="en-US" sz="3600" spc="-52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277031" y="1586151"/>
              <a:ext cx="4791217" cy="3347799"/>
              <a:chOff x="376782" y="2216447"/>
              <a:chExt cx="7291708" cy="4262256"/>
            </a:xfrm>
          </p:grpSpPr>
          <p:sp>
            <p:nvSpPr>
              <p:cNvPr id="21" name="Rectangle 20"/>
              <p:cNvSpPr/>
              <p:nvPr/>
            </p:nvSpPr>
            <p:spPr bwMode="auto">
              <a:xfrm>
                <a:off x="376783" y="2216447"/>
                <a:ext cx="3603125" cy="2100517"/>
              </a:xfrm>
              <a:prstGeom prst="rect">
                <a:avLst/>
              </a:prstGeom>
              <a:solidFill>
                <a:srgbClr val="FF9900">
                  <a:alpha val="89804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sl-SI" spc="-52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CAN bus for fast and relible communication</a:t>
                </a:r>
                <a:endParaRPr lang="en-US" spc="-52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 bwMode="auto">
              <a:xfrm>
                <a:off x="4065365" y="2216447"/>
                <a:ext cx="3603125" cy="2100517"/>
              </a:xfrm>
              <a:prstGeom prst="rect">
                <a:avLst/>
              </a:prstGeom>
              <a:solidFill>
                <a:srgbClr val="0072C6">
                  <a:alpha val="90000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sl-SI" spc="-52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Up to 31 expansion modules in free bus technology</a:t>
                </a:r>
                <a:endParaRPr lang="en-US" spc="-52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 bwMode="auto">
              <a:xfrm>
                <a:off x="376782" y="4378185"/>
                <a:ext cx="3603125" cy="2100516"/>
              </a:xfrm>
              <a:prstGeom prst="rect">
                <a:avLst/>
              </a:prstGeom>
              <a:solidFill>
                <a:srgbClr val="00487E">
                  <a:alpha val="90000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sl-SI" spc="-52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No DIP switches, all modules are autodetected</a:t>
                </a:r>
                <a:endParaRPr lang="en-US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 bwMode="auto">
              <a:xfrm>
                <a:off x="4065365" y="4378187"/>
                <a:ext cx="3603125" cy="2100516"/>
              </a:xfrm>
              <a:prstGeom prst="rect">
                <a:avLst/>
              </a:prstGeom>
              <a:solidFill>
                <a:srgbClr val="009E49">
                  <a:alpha val="90000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sl-SI" spc="-52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anose="020B0502040204020203" pitchFamily="34" charset="0"/>
                    <a:cs typeface="Segoe UI" panose="020B0502040204020203" pitchFamily="34" charset="0"/>
                  </a:rPr>
                  <a:t>Adding modules without effecting exhisting system</a:t>
                </a:r>
                <a:endParaRPr lang="en-US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pic>
        <p:nvPicPr>
          <p:cNvPr id="25" name="Picture 10" descr="Ozicenje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61886" y="659450"/>
            <a:ext cx="2074642" cy="2968175"/>
          </a:xfrm>
          <a:prstGeom prst="rect">
            <a:avLst/>
          </a:prstGeom>
          <a:noFill/>
        </p:spPr>
      </p:pic>
      <p:pic>
        <p:nvPicPr>
          <p:cNvPr id="26" name="Picture 9" descr="Oranzni kabel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43254" y="1744906"/>
            <a:ext cx="1938199" cy="1348070"/>
          </a:xfrm>
          <a:prstGeom prst="rect">
            <a:avLst/>
          </a:prstGeom>
          <a:noFill/>
        </p:spPr>
      </p:pic>
      <p:pic>
        <p:nvPicPr>
          <p:cNvPr id="14" name="Picture 13">
            <a:hlinkClick r:id="rId7" action="ppaction://hlinksldjump"/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656" y="6590729"/>
            <a:ext cx="267270" cy="26727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0960552" y="1294165"/>
            <a:ext cx="936104" cy="687201"/>
            <a:chOff x="10488488" y="2060848"/>
            <a:chExt cx="936104" cy="687201"/>
          </a:xfrm>
        </p:grpSpPr>
        <p:sp>
          <p:nvSpPr>
            <p:cNvPr id="16" name="Rounded Rectangle 15"/>
            <p:cNvSpPr/>
            <p:nvPr/>
          </p:nvSpPr>
          <p:spPr>
            <a:xfrm>
              <a:off x="10488488" y="2060848"/>
              <a:ext cx="936104" cy="68720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18300" y="2191578"/>
              <a:ext cx="446488" cy="474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Left Arrow 26"/>
            <p:cNvSpPr/>
            <p:nvPr/>
          </p:nvSpPr>
          <p:spPr>
            <a:xfrm>
              <a:off x="11064788" y="2404448"/>
              <a:ext cx="184902" cy="144016"/>
            </a:xfrm>
            <a:prstGeom prst="leftArrow">
              <a:avLst/>
            </a:prstGeom>
            <a:solidFill>
              <a:srgbClr val="00B0F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5741791" y="486898"/>
            <a:ext cx="6278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 err="1" smtClean="0">
                <a:solidFill>
                  <a:schemeClr val="tx2"/>
                </a:solidFill>
              </a:rPr>
              <a:t>Efficient</a:t>
            </a:r>
            <a:r>
              <a:rPr lang="sl-SI" sz="3600" dirty="0" smtClean="0">
                <a:solidFill>
                  <a:schemeClr val="tx2"/>
                </a:solidFill>
              </a:rPr>
              <a:t> </a:t>
            </a:r>
            <a:r>
              <a:rPr lang="sl-SI" sz="3600" dirty="0" err="1" smtClean="0">
                <a:solidFill>
                  <a:schemeClr val="tx2"/>
                </a:solidFill>
              </a:rPr>
              <a:t>expansion</a:t>
            </a:r>
            <a:r>
              <a:rPr lang="sl-SI" sz="3600" dirty="0">
                <a:solidFill>
                  <a:schemeClr val="tx2"/>
                </a:solidFill>
              </a:rPr>
              <a:t> </a:t>
            </a:r>
            <a:r>
              <a:rPr lang="sl-SI" sz="3600" dirty="0" smtClean="0">
                <a:solidFill>
                  <a:schemeClr val="tx2"/>
                </a:solidFill>
              </a:rPr>
              <a:t>– </a:t>
            </a:r>
            <a:r>
              <a:rPr lang="sl-SI" sz="3600" dirty="0" err="1" smtClean="0">
                <a:solidFill>
                  <a:schemeClr val="tx2"/>
                </a:solidFill>
              </a:rPr>
              <a:t>single</a:t>
            </a:r>
            <a:r>
              <a:rPr lang="sl-SI" sz="3600" dirty="0" smtClean="0">
                <a:solidFill>
                  <a:schemeClr val="tx2"/>
                </a:solidFill>
              </a:rPr>
              <a:t> </a:t>
            </a:r>
            <a:r>
              <a:rPr lang="sl-SI" sz="3600" dirty="0" err="1" smtClean="0">
                <a:solidFill>
                  <a:schemeClr val="tx2"/>
                </a:solidFill>
              </a:rPr>
              <a:t>cable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20205" y="6453336"/>
            <a:ext cx="7283362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sl-SI" dirty="0" err="1" smtClean="0">
                <a:solidFill>
                  <a:schemeClr val="bg1"/>
                </a:solidFill>
              </a:rPr>
              <a:t>Intelligent</a:t>
            </a:r>
            <a:r>
              <a:rPr lang="sl-SI" dirty="0" smtClean="0">
                <a:solidFill>
                  <a:schemeClr val="bg1"/>
                </a:solidFill>
              </a:rPr>
              <a:t> 4-wire </a:t>
            </a:r>
            <a:r>
              <a:rPr lang="sl-SI" dirty="0" err="1" smtClean="0">
                <a:solidFill>
                  <a:schemeClr val="bg1"/>
                </a:solidFill>
              </a:rPr>
              <a:t>modules</a:t>
            </a:r>
            <a:r>
              <a:rPr lang="sl-SI" dirty="0" smtClean="0">
                <a:solidFill>
                  <a:schemeClr val="bg1"/>
                </a:solidFill>
              </a:rPr>
              <a:t>: </a:t>
            </a:r>
            <a:r>
              <a:rPr lang="sl-SI" dirty="0" err="1" smtClean="0">
                <a:solidFill>
                  <a:schemeClr val="bg1"/>
                </a:solidFill>
              </a:rPr>
              <a:t>digital</a:t>
            </a:r>
            <a:r>
              <a:rPr lang="sl-SI" dirty="0" smtClean="0">
                <a:solidFill>
                  <a:schemeClr val="bg1"/>
                </a:solidFill>
              </a:rPr>
              <a:t>, analog, RTD, </a:t>
            </a:r>
            <a:r>
              <a:rPr lang="sl-SI" dirty="0" err="1" smtClean="0">
                <a:solidFill>
                  <a:schemeClr val="bg1"/>
                </a:solidFill>
              </a:rPr>
              <a:t>modbus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dirty="0" err="1" smtClean="0">
                <a:solidFill>
                  <a:schemeClr val="bg1"/>
                </a:solidFill>
              </a:rPr>
              <a:t>serial</a:t>
            </a:r>
            <a:r>
              <a:rPr lang="sl-SI" dirty="0" smtClean="0">
                <a:solidFill>
                  <a:schemeClr val="bg1"/>
                </a:solidFill>
              </a:rPr>
              <a:t>,…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" name="Picture 6" descr="C:\Users\Direktor\OneDrive\2016 in\5 PPT in PROSPEKTI\HIQ\logoti in pravila\HIQ logotyp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6459943"/>
            <a:ext cx="626951" cy="31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57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42602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55" y="56002"/>
            <a:ext cx="880366" cy="31668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47200" y="423366"/>
            <a:ext cx="255967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400" smtClean="0">
                <a:solidFill>
                  <a:schemeClr val="tx2"/>
                </a:solidFill>
              </a:rPr>
              <a:t>Hardware </a:t>
            </a:r>
          </a:p>
          <a:p>
            <a:r>
              <a:rPr lang="sl-SI" sz="4400" smtClean="0">
                <a:solidFill>
                  <a:schemeClr val="tx2"/>
                </a:solidFill>
              </a:rPr>
              <a:t>Range</a:t>
            </a:r>
            <a:endParaRPr lang="en-US" sz="44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119" y="741635"/>
            <a:ext cx="6740381" cy="25641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119" y="3305779"/>
            <a:ext cx="5635481" cy="258456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9468663" y="2314202"/>
            <a:ext cx="2016956" cy="1983621"/>
          </a:xfrm>
          <a:prstGeom prst="rect">
            <a:avLst/>
          </a:prstGeom>
          <a:solidFill>
            <a:srgbClr val="002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</a:pPr>
            <a:r>
              <a:rPr lang="sl-SI" sz="16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 Semibold" panose="020B0702040204020203" pitchFamily="34" charset="0"/>
              </a:rPr>
              <a:t>Functionality</a:t>
            </a:r>
            <a:endParaRPr lang="en-US" sz="16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itchFamily="34" charset="0"/>
              <a:cs typeface="Segoe UI Semibold" panose="020B0702040204020203" pitchFamily="34" charset="0"/>
            </a:endParaRPr>
          </a:p>
          <a:p>
            <a:pPr marL="285750" indent="-285750"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  <a:buFont typeface="Arial" panose="020B0604020202020204" pitchFamily="34" charset="0"/>
              <a:buChar char="•"/>
            </a:pPr>
            <a:r>
              <a:rPr lang="sl-SI" sz="12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Digital and analog I/O</a:t>
            </a:r>
          </a:p>
          <a:p>
            <a:pPr marL="285750" indent="-285750"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  <a:buFont typeface="Arial" panose="020B0604020202020204" pitchFamily="34" charset="0"/>
              <a:buChar char="•"/>
            </a:pPr>
            <a:r>
              <a:rPr lang="sl-SI" sz="12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Temperature, humidity, illumination</a:t>
            </a:r>
          </a:p>
          <a:p>
            <a:pPr marL="285750" indent="-285750"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  <a:buFont typeface="Arial" panose="020B0604020202020204" pitchFamily="34" charset="0"/>
              <a:buChar char="•"/>
            </a:pPr>
            <a:r>
              <a:rPr lang="sl-SI" sz="12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DALI, DSI, IR comm.</a:t>
            </a:r>
          </a:p>
          <a:p>
            <a:pPr marL="285750" indent="-285750"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  <a:buFont typeface="Arial" panose="020B0604020202020204" pitchFamily="34" charset="0"/>
              <a:buChar char="•"/>
            </a:pPr>
            <a:r>
              <a:rPr lang="sl-SI" sz="12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Serial comm modules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9468662" y="4330763"/>
            <a:ext cx="2016956" cy="2017242"/>
          </a:xfrm>
          <a:prstGeom prst="rect">
            <a:avLst/>
          </a:prstGeom>
          <a:solidFill>
            <a:srgbClr val="1572B8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</a:pPr>
            <a:r>
              <a:rPr lang="sl-SI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 Semibold" panose="020B0702040204020203" pitchFamily="34" charset="0"/>
              </a:rPr>
              <a:t>New modules on request</a:t>
            </a:r>
          </a:p>
          <a:p>
            <a:pPr marL="285750" indent="-285750"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  <a:buFont typeface="Arial" panose="020B0604020202020204" pitchFamily="34" charset="0"/>
              <a:buChar char="•"/>
            </a:pPr>
            <a:r>
              <a:rPr lang="sl-SI" sz="11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Small quanties</a:t>
            </a:r>
          </a:p>
          <a:p>
            <a:pPr marL="285750" indent="-285750"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  <a:buFont typeface="Arial" panose="020B0604020202020204" pitchFamily="34" charset="0"/>
              <a:buChar char="•"/>
            </a:pPr>
            <a:r>
              <a:rPr lang="sl-SI" sz="1100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Low</a:t>
            </a:r>
            <a:r>
              <a:rPr lang="sl-SI" sz="11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 </a:t>
            </a:r>
            <a:r>
              <a:rPr lang="sl-SI" sz="1100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costs</a:t>
            </a:r>
            <a:r>
              <a:rPr lang="sl-SI" sz="11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, </a:t>
            </a:r>
            <a:r>
              <a:rPr lang="sl-SI" sz="1100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efficient</a:t>
            </a:r>
            <a:r>
              <a:rPr lang="sl-SI" sz="11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 design</a:t>
            </a:r>
          </a:p>
          <a:p>
            <a:pPr marL="285750" indent="-285750"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  <a:buFont typeface="Arial" panose="020B0604020202020204" pitchFamily="34" charset="0"/>
              <a:buChar char="•"/>
            </a:pPr>
            <a:r>
              <a:rPr lang="sl-SI" sz="1100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Fully</a:t>
            </a:r>
            <a:r>
              <a:rPr lang="sl-SI" sz="11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 </a:t>
            </a:r>
            <a:r>
              <a:rPr lang="sl-SI" sz="1100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customizable</a:t>
            </a:r>
            <a:endParaRPr lang="sl-SI" sz="110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itchFamily="34" charset="0"/>
              <a:cs typeface="Segoe UI" pitchFamily="34" charset="0"/>
            </a:endParaRPr>
          </a:p>
          <a:p>
            <a:pPr marL="285750" indent="-285750"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  <a:buFont typeface="Arial" panose="020B0604020202020204" pitchFamily="34" charset="0"/>
              <a:buChar char="•"/>
            </a:pPr>
            <a:endParaRPr lang="sl-SI" sz="110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itchFamily="34" charset="0"/>
              <a:cs typeface="Segoe UI" pitchFamily="34" charset="0"/>
            </a:endParaRPr>
          </a:p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</a:pPr>
            <a:endParaRPr lang="en-US" sz="16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 Semibold" panose="020B0702040204020203" pitchFamily="34" charset="0"/>
              <a:ea typeface="Segoe UI" pitchFamily="34" charset="0"/>
              <a:cs typeface="Segoe UI Semibold" panose="020B0702040204020203" pitchFamily="34" charset="0"/>
            </a:endParaRPr>
          </a:p>
        </p:txBody>
      </p:sp>
      <p:pic>
        <p:nvPicPr>
          <p:cNvPr id="9" name="Picture 8">
            <a:hlinkClick r:id="rId6" action="ppaction://hlinksldjump"/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656" y="6590729"/>
            <a:ext cx="267270" cy="2672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2769" y="6244750"/>
            <a:ext cx="7283362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FULL RANGE OF EXPANSION MODULES – CONNECT ANY I/O OR DEVICE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0960552" y="1294165"/>
            <a:ext cx="936104" cy="687201"/>
            <a:chOff x="10488488" y="2060848"/>
            <a:chExt cx="936104" cy="687201"/>
          </a:xfrm>
        </p:grpSpPr>
        <p:sp>
          <p:nvSpPr>
            <p:cNvPr id="12" name="Rounded Rectangle 11"/>
            <p:cNvSpPr/>
            <p:nvPr/>
          </p:nvSpPr>
          <p:spPr>
            <a:xfrm>
              <a:off x="10488488" y="2060848"/>
              <a:ext cx="936104" cy="68720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18300" y="2191578"/>
              <a:ext cx="446488" cy="474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Left Arrow 14"/>
            <p:cNvSpPr/>
            <p:nvPr/>
          </p:nvSpPr>
          <p:spPr>
            <a:xfrm>
              <a:off x="11064788" y="2404448"/>
              <a:ext cx="184902" cy="144016"/>
            </a:xfrm>
            <a:prstGeom prst="leftArrow">
              <a:avLst/>
            </a:prstGeom>
            <a:solidFill>
              <a:srgbClr val="00B0F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77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9467850" y="4333876"/>
            <a:ext cx="2009775" cy="2000250"/>
          </a:xfrm>
          <a:prstGeom prst="rect">
            <a:avLst/>
          </a:prstGeom>
          <a:solidFill>
            <a:srgbClr val="009E49">
              <a:alpha val="9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sl-SI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Graphical interfacess, </a:t>
            </a:r>
            <a:r>
              <a:rPr lang="sl-SI" spc="-52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schedulers</a:t>
            </a:r>
            <a:r>
              <a:rPr lang="sl-SI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 and logging tools for end users</a:t>
            </a:r>
          </a:p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sl-SI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From controller to cloud and back</a:t>
            </a:r>
            <a:endParaRPr lang="en-US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9467849" y="2300373"/>
            <a:ext cx="2028825" cy="1995401"/>
          </a:xfrm>
          <a:prstGeom prst="rect">
            <a:avLst/>
          </a:prstGeom>
          <a:solidFill>
            <a:srgbClr val="FF9900">
              <a:alpha val="89804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sl-SI" spc="-52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T</a:t>
            </a:r>
            <a:r>
              <a:rPr lang="sl-SI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ime </a:t>
            </a:r>
            <a:r>
              <a:rPr lang="sl-SI" spc="-52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saving</a:t>
            </a:r>
            <a:r>
              <a:rPr lang="sl-SI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sl-SI" spc="-52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for</a:t>
            </a:r>
            <a:r>
              <a:rPr lang="sl-SI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sl-SI" spc="-52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D</a:t>
            </a:r>
            <a:r>
              <a:rPr lang="sl-SI" spc="-52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evelopers</a:t>
            </a:r>
            <a:r>
              <a:rPr lang="sl-SI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sl-SI" spc="-52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System</a:t>
            </a:r>
            <a:r>
              <a:rPr lang="sl-SI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 integrators </a:t>
            </a:r>
            <a:r>
              <a:rPr lang="sl-SI" spc="-52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and</a:t>
            </a:r>
            <a:r>
              <a:rPr lang="sl-SI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sl-SI" spc="-52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Instalers</a:t>
            </a:r>
            <a:endParaRPr lang="sl-SI" sz="110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itchFamily="34" charset="0"/>
              <a:cs typeface="Segoe UI" pitchFamily="34" charset="0"/>
            </a:endParaRPr>
          </a:p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endParaRPr lang="sl-SI" sz="2600" spc="-52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endParaRPr lang="en-US" sz="26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42602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5955" y="56002"/>
            <a:ext cx="880366" cy="3166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47200" y="423366"/>
            <a:ext cx="237020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400" dirty="0" smtClean="0">
                <a:solidFill>
                  <a:schemeClr val="tx2"/>
                </a:solidFill>
              </a:rPr>
              <a:t>Software </a:t>
            </a:r>
          </a:p>
          <a:p>
            <a:r>
              <a:rPr lang="sl-SI" sz="4400" dirty="0" smtClean="0">
                <a:solidFill>
                  <a:schemeClr val="tx2"/>
                </a:solidFill>
              </a:rPr>
              <a:t>Tools</a:t>
            </a:r>
            <a:endParaRPr lang="en-US" sz="4400" dirty="0">
              <a:solidFill>
                <a:schemeClr val="tx2"/>
              </a:solidFill>
            </a:endParaRPr>
          </a:p>
        </p:txBody>
      </p:sp>
      <p:pic>
        <p:nvPicPr>
          <p:cNvPr id="7" name="Picture 2" descr="C:\Users\Matej\Desktop\Untitled-2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521" y="772030"/>
            <a:ext cx="8006729" cy="5657345"/>
          </a:xfrm>
          <a:prstGeom prst="rect">
            <a:avLst/>
          </a:prstGeom>
          <a:noFill/>
        </p:spPr>
      </p:pic>
      <p:pic>
        <p:nvPicPr>
          <p:cNvPr id="8" name="Picture 7">
            <a:hlinkClick r:id="rId5" action="ppaction://hlinksldjump"/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656" y="6590729"/>
            <a:ext cx="267270" cy="2672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94671" y="5964794"/>
            <a:ext cx="4752529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POWERFULL TOOLS FOR SYSTEM INTEGRATORS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0960552" y="1294165"/>
            <a:ext cx="936104" cy="687201"/>
            <a:chOff x="10488488" y="2060848"/>
            <a:chExt cx="936104" cy="687201"/>
          </a:xfrm>
        </p:grpSpPr>
        <p:sp>
          <p:nvSpPr>
            <p:cNvPr id="13" name="Rounded Rectangle 12"/>
            <p:cNvSpPr/>
            <p:nvPr/>
          </p:nvSpPr>
          <p:spPr>
            <a:xfrm>
              <a:off x="10488488" y="2060848"/>
              <a:ext cx="936104" cy="68720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18300" y="2191578"/>
              <a:ext cx="446488" cy="474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Left Arrow 14"/>
            <p:cNvSpPr/>
            <p:nvPr/>
          </p:nvSpPr>
          <p:spPr>
            <a:xfrm>
              <a:off x="11064788" y="2404448"/>
              <a:ext cx="184902" cy="144016"/>
            </a:xfrm>
            <a:prstGeom prst="leftArrow">
              <a:avLst/>
            </a:prstGeom>
            <a:solidFill>
              <a:srgbClr val="00B0F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143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42602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55" y="56002"/>
            <a:ext cx="880366" cy="316685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656" y="6590729"/>
            <a:ext cx="267270" cy="2672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9709" y="908720"/>
            <a:ext cx="84839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400" dirty="0" smtClean="0"/>
              <a:t> </a:t>
            </a:r>
            <a:r>
              <a:rPr lang="sl-SI" sz="4400" dirty="0" smtClean="0">
                <a:solidFill>
                  <a:srgbClr val="0070C0"/>
                </a:solidFill>
              </a:rPr>
              <a:t>S</a:t>
            </a:r>
            <a:r>
              <a:rPr lang="sl-SI" sz="4400" dirty="0" smtClean="0"/>
              <a:t>CADA &amp; NOC – </a:t>
            </a:r>
            <a:r>
              <a:rPr lang="sl-SI" sz="4400" dirty="0" err="1" smtClean="0"/>
              <a:t>operating</a:t>
            </a:r>
            <a:r>
              <a:rPr lang="sl-SI" sz="4400" dirty="0" smtClean="0"/>
              <a:t> </a:t>
            </a:r>
            <a:r>
              <a:rPr lang="sl-SI" sz="4400" dirty="0" err="1" smtClean="0"/>
              <a:t>buildings</a:t>
            </a:r>
            <a:endParaRPr lang="en-US" sz="4400" dirty="0"/>
          </a:p>
        </p:txBody>
      </p:sp>
      <p:sp>
        <p:nvSpPr>
          <p:cNvPr id="10" name="TextBox 9"/>
          <p:cNvSpPr txBox="1"/>
          <p:nvPr/>
        </p:nvSpPr>
        <p:spPr>
          <a:xfrm>
            <a:off x="441598" y="6221397"/>
            <a:ext cx="7598618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DAILY OPERATION, MAINTENANCE, ANALYTICS, DASHBOARDS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9480376" y="3597122"/>
            <a:ext cx="2232248" cy="2157242"/>
            <a:chOff x="8976320" y="4073495"/>
            <a:chExt cx="2023047" cy="1987550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6320" y="4073495"/>
              <a:ext cx="1871662" cy="1987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Left Arrow 14"/>
            <p:cNvSpPr/>
            <p:nvPr/>
          </p:nvSpPr>
          <p:spPr>
            <a:xfrm>
              <a:off x="10279287" y="4509120"/>
              <a:ext cx="720080" cy="288032"/>
            </a:xfrm>
            <a:prstGeom prst="left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986" y="3263876"/>
            <a:ext cx="5040559" cy="249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27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42602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55" y="56002"/>
            <a:ext cx="880366" cy="3166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87688" y="479368"/>
            <a:ext cx="84452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dirty="0" err="1" smtClean="0">
                <a:solidFill>
                  <a:schemeClr val="tx2"/>
                </a:solidFill>
              </a:rPr>
              <a:t>Operator‘s</a:t>
            </a:r>
            <a:r>
              <a:rPr lang="sl-SI" sz="4400" dirty="0" smtClean="0">
                <a:solidFill>
                  <a:schemeClr val="tx2"/>
                </a:solidFill>
              </a:rPr>
              <a:t> Front </a:t>
            </a:r>
            <a:r>
              <a:rPr lang="sl-SI" sz="4400" dirty="0" err="1" smtClean="0">
                <a:solidFill>
                  <a:schemeClr val="tx2"/>
                </a:solidFill>
              </a:rPr>
              <a:t>end</a:t>
            </a:r>
            <a:r>
              <a:rPr lang="sl-SI" sz="4400" dirty="0" smtClean="0">
                <a:solidFill>
                  <a:schemeClr val="tx2"/>
                </a:solidFill>
              </a:rPr>
              <a:t> – SCADA layer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55602" y="1949450"/>
            <a:ext cx="4023358" cy="1276131"/>
          </a:xfrm>
          <a:prstGeom prst="rect">
            <a:avLst/>
          </a:prstGeom>
          <a:solidFill>
            <a:srgbClr val="002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453" tIns="201680" rIns="134453" bIns="10756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2206"/>
              </a:spcAft>
            </a:pPr>
            <a:r>
              <a:rPr lang="sl-SI" sz="4400" spc="-52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Visualisation</a:t>
            </a:r>
            <a:endParaRPr lang="en-US" sz="44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55601" y="3267362"/>
            <a:ext cx="1988103" cy="920612"/>
          </a:xfrm>
          <a:prstGeom prst="rect">
            <a:avLst/>
          </a:prstGeom>
          <a:solidFill>
            <a:srgbClr val="FF9900">
              <a:alpha val="89804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3D and 2D Graphics</a:t>
            </a:r>
            <a:endParaRPr lang="en-US" sz="20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390857" y="3267362"/>
            <a:ext cx="1988103" cy="920612"/>
          </a:xfrm>
          <a:prstGeom prst="rect">
            <a:avLst/>
          </a:prstGeom>
          <a:solidFill>
            <a:srgbClr val="0072C6">
              <a:alpha val="9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3D and 2D import</a:t>
            </a:r>
            <a:endParaRPr lang="en-US" sz="20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55600" y="4214806"/>
            <a:ext cx="1988103" cy="920612"/>
          </a:xfrm>
          <a:prstGeom prst="rect">
            <a:avLst/>
          </a:prstGeom>
          <a:solidFill>
            <a:srgbClr val="00487E">
              <a:alpha val="9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Animate Anything	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2390857" y="4214807"/>
            <a:ext cx="1988103" cy="920612"/>
          </a:xfrm>
          <a:prstGeom prst="rect">
            <a:avLst/>
          </a:prstGeom>
          <a:solidFill>
            <a:srgbClr val="009E49">
              <a:alpha val="9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Command and Control</a:t>
            </a:r>
            <a:endParaRPr lang="en-US" sz="20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55600" y="5194438"/>
            <a:ext cx="1988103" cy="920612"/>
          </a:xfrm>
          <a:prstGeom prst="rect">
            <a:avLst/>
          </a:prstGeom>
          <a:solidFill>
            <a:srgbClr val="FF9900">
              <a:alpha val="89804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Picture in a Picture</a:t>
            </a:r>
            <a:endParaRPr lang="en-US" sz="20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390856" y="5194438"/>
            <a:ext cx="1988103" cy="920612"/>
          </a:xfrm>
          <a:prstGeom prst="rect">
            <a:avLst/>
          </a:prstGeom>
          <a:solidFill>
            <a:srgbClr val="0072C6">
              <a:alpha val="9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Publish to any Device</a:t>
            </a:r>
            <a:endParaRPr lang="en-US" sz="20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121" y="1949450"/>
            <a:ext cx="3454938" cy="20002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19557" t="4899" r="20032" b="19778"/>
          <a:stretch/>
        </p:blipFill>
        <p:spPr>
          <a:xfrm>
            <a:off x="4574121" y="4073495"/>
            <a:ext cx="3454938" cy="2041555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656" y="6590729"/>
            <a:ext cx="267270" cy="26727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22768" y="6244750"/>
            <a:ext cx="8409535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VIEW, ANALYZE AND ACT – INFORMATION BASED ACTION FOR EFFICIENT OPERATION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0704512" y="1951476"/>
            <a:ext cx="936104" cy="687201"/>
            <a:chOff x="10704512" y="1951476"/>
            <a:chExt cx="936104" cy="687201"/>
          </a:xfrm>
        </p:grpSpPr>
        <p:sp>
          <p:nvSpPr>
            <p:cNvPr id="20" name="Rounded Rectangle 19"/>
            <p:cNvSpPr/>
            <p:nvPr/>
          </p:nvSpPr>
          <p:spPr>
            <a:xfrm>
              <a:off x="10704512" y="1951476"/>
              <a:ext cx="936104" cy="68720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34324" y="2082206"/>
              <a:ext cx="446488" cy="474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Left Arrow 21"/>
            <p:cNvSpPr/>
            <p:nvPr/>
          </p:nvSpPr>
          <p:spPr>
            <a:xfrm>
              <a:off x="11280812" y="2174921"/>
              <a:ext cx="184902" cy="144016"/>
            </a:xfrm>
            <a:prstGeom prst="leftArrow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489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42602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55" y="56002"/>
            <a:ext cx="880366" cy="3166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393702" y="1276350"/>
            <a:ext cx="4023358" cy="1276131"/>
          </a:xfrm>
          <a:prstGeom prst="rect">
            <a:avLst/>
          </a:prstGeom>
          <a:solidFill>
            <a:srgbClr val="002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453" tIns="201680" rIns="134453" bIns="10756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2206"/>
              </a:spcAft>
            </a:pPr>
            <a:r>
              <a:rPr lang="en-US" sz="44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Alar</a:t>
            </a:r>
            <a:r>
              <a:rPr lang="sl-SI" sz="44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ms</a:t>
            </a:r>
            <a:endParaRPr lang="en-US" sz="44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93701" y="2594262"/>
            <a:ext cx="1988103" cy="920612"/>
          </a:xfrm>
          <a:prstGeom prst="rect">
            <a:avLst/>
          </a:prstGeom>
          <a:solidFill>
            <a:srgbClr val="FF9900">
              <a:alpha val="89804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Unlimited Alarm views</a:t>
            </a:r>
            <a:endParaRPr lang="en-US" sz="20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428957" y="2594262"/>
            <a:ext cx="1988103" cy="920612"/>
          </a:xfrm>
          <a:prstGeom prst="rect">
            <a:avLst/>
          </a:prstGeom>
          <a:solidFill>
            <a:srgbClr val="0072C6">
              <a:alpha val="9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Filter and Sort on any Criteria</a:t>
            </a:r>
            <a:endParaRPr lang="en-US" sz="20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93700" y="3541706"/>
            <a:ext cx="1988103" cy="920612"/>
          </a:xfrm>
          <a:prstGeom prst="rect">
            <a:avLst/>
          </a:prstGeom>
          <a:solidFill>
            <a:srgbClr val="00487E">
              <a:alpha val="9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Alerts, Emails, SMS, Skype	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2428957" y="3541707"/>
            <a:ext cx="1988103" cy="920612"/>
          </a:xfrm>
          <a:prstGeom prst="rect">
            <a:avLst/>
          </a:prstGeom>
          <a:solidFill>
            <a:srgbClr val="009E49">
              <a:alpha val="9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Operator  Annotations </a:t>
            </a:r>
            <a:endParaRPr lang="en-US" sz="20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393700" y="4521338"/>
            <a:ext cx="1988103" cy="920612"/>
          </a:xfrm>
          <a:prstGeom prst="rect">
            <a:avLst/>
          </a:prstGeom>
          <a:solidFill>
            <a:srgbClr val="FF9900">
              <a:alpha val="89804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Graphical Analysis</a:t>
            </a:r>
            <a:endParaRPr lang="en-US" sz="20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428956" y="4521338"/>
            <a:ext cx="1988103" cy="920612"/>
          </a:xfrm>
          <a:prstGeom prst="rect">
            <a:avLst/>
          </a:prstGeom>
          <a:solidFill>
            <a:srgbClr val="0072C6">
              <a:alpha val="9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Real-Time and Historical</a:t>
            </a:r>
            <a:endParaRPr lang="en-US" sz="20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Picture 2" descr="D:\_DOCUMENTS\__MARKETING\_GENESIS64\GENESIS64 Artwork - Screenshots\AlarmWorX_Sample_Alarms_Windfarm_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414" y="5441950"/>
            <a:ext cx="1934645" cy="123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D:\_DOCUMENTS\__MARKETING\_GENESIS64\GENESIS64 Artwork - Screenshots\AlarmWorX_Sample_RT_His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99" y="5500970"/>
            <a:ext cx="1988103" cy="125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 bwMode="auto">
          <a:xfrm>
            <a:off x="4648202" y="1276350"/>
            <a:ext cx="4023358" cy="1276131"/>
          </a:xfrm>
          <a:prstGeom prst="rect">
            <a:avLst/>
          </a:prstGeom>
          <a:solidFill>
            <a:srgbClr val="002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453" tIns="201680" rIns="134453" bIns="10756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2206"/>
              </a:spcAft>
            </a:pPr>
            <a:r>
              <a:rPr lang="en-US" sz="44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Trend</a:t>
            </a:r>
            <a:r>
              <a:rPr lang="sl-SI" sz="4400" spc="-52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s</a:t>
            </a:r>
            <a:endParaRPr lang="en-US" sz="44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4648201" y="2594262"/>
            <a:ext cx="1988103" cy="920612"/>
          </a:xfrm>
          <a:prstGeom prst="rect">
            <a:avLst/>
          </a:prstGeom>
          <a:solidFill>
            <a:srgbClr val="FF9900">
              <a:alpha val="89804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Real-time &amp; Historical Tags</a:t>
            </a:r>
            <a:endParaRPr lang="en-US" sz="20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6683457" y="2594262"/>
            <a:ext cx="1988103" cy="920612"/>
          </a:xfrm>
          <a:prstGeom prst="rect">
            <a:avLst/>
          </a:prstGeom>
          <a:solidFill>
            <a:srgbClr val="0072C6">
              <a:alpha val="9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Customizable Viewer</a:t>
            </a:r>
            <a:endParaRPr lang="en-US" sz="20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4648200" y="3541706"/>
            <a:ext cx="1988103" cy="920612"/>
          </a:xfrm>
          <a:prstGeom prst="rect">
            <a:avLst/>
          </a:prstGeom>
          <a:solidFill>
            <a:srgbClr val="00487E">
              <a:alpha val="9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Various Chart Types	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6683457" y="3541707"/>
            <a:ext cx="1988103" cy="920612"/>
          </a:xfrm>
          <a:prstGeom prst="rect">
            <a:avLst/>
          </a:prstGeom>
          <a:solidFill>
            <a:srgbClr val="009E49">
              <a:alpha val="9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Stacked or Tabbed Charts</a:t>
            </a:r>
            <a:endParaRPr lang="en-US" sz="20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4648200" y="4521338"/>
            <a:ext cx="1988103" cy="920612"/>
          </a:xfrm>
          <a:prstGeom prst="rect">
            <a:avLst/>
          </a:prstGeom>
          <a:solidFill>
            <a:srgbClr val="FF9900">
              <a:alpha val="89804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Runtime Toolbar</a:t>
            </a:r>
            <a:endParaRPr lang="en-US" sz="20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6683456" y="4521338"/>
            <a:ext cx="1988103" cy="920612"/>
          </a:xfrm>
          <a:prstGeom prst="rect">
            <a:avLst/>
          </a:prstGeom>
          <a:solidFill>
            <a:srgbClr val="0072C6">
              <a:alpha val="9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GraphWorX Embedding</a:t>
            </a:r>
            <a:endParaRPr lang="en-US" sz="20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626" y="5516847"/>
            <a:ext cx="2050678" cy="11137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" t="18889" r="2167" b="5555"/>
          <a:stretch/>
        </p:blipFill>
        <p:spPr>
          <a:xfrm>
            <a:off x="6683456" y="5441949"/>
            <a:ext cx="1988103" cy="116936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855348" y="395186"/>
            <a:ext cx="4176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dirty="0" smtClean="0">
                <a:solidFill>
                  <a:schemeClr val="tx2"/>
                </a:solidFill>
              </a:rPr>
              <a:t>Alarms &amp; </a:t>
            </a:r>
            <a:r>
              <a:rPr lang="sl-SI" sz="4400" dirty="0" err="1" smtClean="0">
                <a:solidFill>
                  <a:schemeClr val="tx2"/>
                </a:solidFill>
              </a:rPr>
              <a:t>Trends</a:t>
            </a:r>
            <a:endParaRPr lang="en-US" sz="4400" dirty="0">
              <a:solidFill>
                <a:schemeClr val="tx2"/>
              </a:solidFill>
            </a:endParaRPr>
          </a:p>
        </p:txBody>
      </p:sp>
      <p:pic>
        <p:nvPicPr>
          <p:cNvPr id="25" name="Picture 24">
            <a:hlinkClick r:id="rId8" action="ppaction://hlinksldjump"/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656" y="6590729"/>
            <a:ext cx="267270" cy="26727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0704512" y="1951476"/>
            <a:ext cx="936104" cy="687201"/>
            <a:chOff x="10704512" y="1951476"/>
            <a:chExt cx="936104" cy="687201"/>
          </a:xfrm>
        </p:grpSpPr>
        <p:sp>
          <p:nvSpPr>
            <p:cNvPr id="27" name="Rounded Rectangle 26"/>
            <p:cNvSpPr/>
            <p:nvPr/>
          </p:nvSpPr>
          <p:spPr>
            <a:xfrm>
              <a:off x="10704512" y="1951476"/>
              <a:ext cx="936104" cy="68720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34324" y="2082206"/>
              <a:ext cx="446488" cy="474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Left Arrow 28"/>
            <p:cNvSpPr/>
            <p:nvPr/>
          </p:nvSpPr>
          <p:spPr>
            <a:xfrm>
              <a:off x="11280812" y="2174921"/>
              <a:ext cx="184902" cy="144016"/>
            </a:xfrm>
            <a:prstGeom prst="leftArrow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8751581" y="5707222"/>
            <a:ext cx="3225404" cy="92333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CONTROLLED ALARMS LIFECYCLE AND USEFUL TRENDS FOR ACTION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37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42602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55" y="56002"/>
            <a:ext cx="880366" cy="31668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93700" y="1682800"/>
            <a:ext cx="4023360" cy="4143217"/>
            <a:chOff x="277031" y="0"/>
            <a:chExt cx="4791217" cy="4933950"/>
          </a:xfrm>
        </p:grpSpPr>
        <p:sp>
          <p:nvSpPr>
            <p:cNvPr id="7" name="Rectangle 6"/>
            <p:cNvSpPr/>
            <p:nvPr/>
          </p:nvSpPr>
          <p:spPr bwMode="auto">
            <a:xfrm>
              <a:off x="277033" y="0"/>
              <a:ext cx="4791215" cy="1478865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53" tIns="201680" rIns="134453" bIns="10756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148" fontAlgn="base">
                <a:lnSpc>
                  <a:spcPct val="86000"/>
                </a:lnSpc>
                <a:spcBef>
                  <a:spcPct val="0"/>
                </a:spcBef>
                <a:spcAft>
                  <a:spcPts val="2206"/>
                </a:spcAft>
              </a:pPr>
              <a:r>
                <a:rPr lang="en-US" sz="3600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rPr>
                <a:t>Schedule</a:t>
              </a:r>
              <a:r>
                <a:rPr lang="sl-SI" sz="3600" spc="-52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rPr>
                <a:t>r</a:t>
              </a:r>
              <a:endParaRPr lang="en-US" sz="3600" spc="-52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277031" y="1586151"/>
              <a:ext cx="4791217" cy="3347799"/>
              <a:chOff x="376782" y="2216447"/>
              <a:chExt cx="7291708" cy="4262256"/>
            </a:xfrm>
          </p:grpSpPr>
          <p:sp>
            <p:nvSpPr>
              <p:cNvPr id="9" name="Rectangle 8"/>
              <p:cNvSpPr/>
              <p:nvPr/>
            </p:nvSpPr>
            <p:spPr bwMode="auto">
              <a:xfrm>
                <a:off x="376783" y="2216447"/>
                <a:ext cx="3603125" cy="2100517"/>
              </a:xfrm>
              <a:prstGeom prst="rect">
                <a:avLst/>
              </a:prstGeom>
              <a:solidFill>
                <a:srgbClr val="FF9900">
                  <a:alpha val="89804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en-US" sz="2000" spc="-52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Outlook-style Configuration</a:t>
                </a:r>
              </a:p>
            </p:txBody>
          </p:sp>
          <p:sp>
            <p:nvSpPr>
              <p:cNvPr id="10" name="Rectangle 9"/>
              <p:cNvSpPr/>
              <p:nvPr/>
            </p:nvSpPr>
            <p:spPr bwMode="auto">
              <a:xfrm>
                <a:off x="4065365" y="2216447"/>
                <a:ext cx="3603125" cy="2100517"/>
              </a:xfrm>
              <a:prstGeom prst="rect">
                <a:avLst/>
              </a:prstGeom>
              <a:solidFill>
                <a:srgbClr val="0072C6">
                  <a:alpha val="90000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en-US" sz="2000" spc="-52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Holiday, Seasonal and  Override Support</a:t>
                </a:r>
                <a:endParaRPr lang="en-US" sz="2000" spc="-52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 bwMode="auto">
              <a:xfrm>
                <a:off x="376782" y="4378186"/>
                <a:ext cx="3603124" cy="2100516"/>
              </a:xfrm>
              <a:prstGeom prst="rect">
                <a:avLst/>
              </a:prstGeom>
              <a:solidFill>
                <a:srgbClr val="00487E">
                  <a:alpha val="90000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en-US" sz="2000" spc="-52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Automatic Command Execution</a:t>
                </a:r>
                <a:endParaRPr lang="en-US" sz="2000" spc="-52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 bwMode="auto">
              <a:xfrm>
                <a:off x="4065365" y="4378187"/>
                <a:ext cx="3603125" cy="2100516"/>
              </a:xfrm>
              <a:prstGeom prst="rect">
                <a:avLst/>
              </a:prstGeom>
              <a:solidFill>
                <a:srgbClr val="009E49">
                  <a:alpha val="90000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en-US" sz="2000" spc="-52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All Day &amp; Timed Events</a:t>
                </a:r>
                <a:endParaRPr lang="en-US" sz="2000" spc="-52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4978400" y="1682800"/>
            <a:ext cx="4023360" cy="4143217"/>
            <a:chOff x="277031" y="0"/>
            <a:chExt cx="4791217" cy="4933950"/>
          </a:xfrm>
        </p:grpSpPr>
        <p:sp>
          <p:nvSpPr>
            <p:cNvPr id="14" name="Rectangle 13"/>
            <p:cNvSpPr/>
            <p:nvPr/>
          </p:nvSpPr>
          <p:spPr bwMode="auto">
            <a:xfrm>
              <a:off x="277033" y="0"/>
              <a:ext cx="4791215" cy="1478865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53" tIns="201680" rIns="134453" bIns="10756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148" fontAlgn="base">
                <a:lnSpc>
                  <a:spcPct val="86000"/>
                </a:lnSpc>
                <a:spcBef>
                  <a:spcPct val="0"/>
                </a:spcBef>
                <a:spcAft>
                  <a:spcPts val="2206"/>
                </a:spcAft>
              </a:pPr>
              <a:r>
                <a:rPr lang="en-US" sz="3600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rPr>
                <a:t>Report</a:t>
              </a:r>
              <a:r>
                <a:rPr lang="sl-SI" sz="3600" spc="-52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rPr>
                <a:t>ing</a:t>
              </a:r>
              <a:endParaRPr lang="en-US" sz="3600" spc="-52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277031" y="1586151"/>
              <a:ext cx="4791217" cy="3347799"/>
              <a:chOff x="376782" y="2216447"/>
              <a:chExt cx="7291708" cy="4262256"/>
            </a:xfrm>
          </p:grpSpPr>
          <p:sp>
            <p:nvSpPr>
              <p:cNvPr id="16" name="Rectangle 15"/>
              <p:cNvSpPr/>
              <p:nvPr/>
            </p:nvSpPr>
            <p:spPr bwMode="auto">
              <a:xfrm>
                <a:off x="376783" y="2216447"/>
                <a:ext cx="3603125" cy="2100517"/>
              </a:xfrm>
              <a:prstGeom prst="rect">
                <a:avLst/>
              </a:prstGeom>
              <a:solidFill>
                <a:srgbClr val="FF9900">
                  <a:alpha val="89804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en-US" sz="2000" spc="-52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Excel-based Reporting</a:t>
                </a:r>
                <a:endParaRPr lang="en-US" sz="2000" spc="-52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 bwMode="auto">
              <a:xfrm>
                <a:off x="4065365" y="2216447"/>
                <a:ext cx="3603125" cy="2100517"/>
              </a:xfrm>
              <a:prstGeom prst="rect">
                <a:avLst/>
              </a:prstGeom>
              <a:solidFill>
                <a:srgbClr val="0072C6">
                  <a:alpha val="90000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en-US" sz="2000" spc="-52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Parameterized Reports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 bwMode="auto">
              <a:xfrm>
                <a:off x="376782" y="4378186"/>
                <a:ext cx="3603124" cy="2100516"/>
              </a:xfrm>
              <a:prstGeom prst="rect">
                <a:avLst/>
              </a:prstGeom>
              <a:solidFill>
                <a:srgbClr val="00487E">
                  <a:alpha val="90000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en-US" sz="2000" spc="-52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Excel Task Pane Integration</a:t>
                </a:r>
                <a:endParaRPr lang="en-US" sz="2000" spc="-52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 bwMode="auto">
              <a:xfrm>
                <a:off x="4065365" y="4378187"/>
                <a:ext cx="3603125" cy="2100516"/>
              </a:xfrm>
              <a:prstGeom prst="rect">
                <a:avLst/>
              </a:prstGeom>
              <a:solidFill>
                <a:srgbClr val="009E49">
                  <a:alpha val="90000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en-US" sz="2000" spc="-52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Simple &amp; Easy to Use</a:t>
                </a:r>
                <a:endParaRPr lang="en-US" sz="2000" spc="-52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pic>
        <p:nvPicPr>
          <p:cNvPr id="20" name="Picture 1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200" y="3120702"/>
            <a:ext cx="2082800" cy="131987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1" name="Content Placeholder 4"/>
          <p:cNvPicPr/>
          <p:nvPr/>
        </p:nvPicPr>
        <p:blipFill>
          <a:blip r:embed="rId5"/>
          <a:stretch>
            <a:fillRect/>
          </a:stretch>
        </p:blipFill>
        <p:spPr>
          <a:xfrm>
            <a:off x="9686925" y="4739010"/>
            <a:ext cx="2124075" cy="108700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2" name="Picture 21">
            <a:hlinkClick r:id="rId6" action="ppaction://hlinksldjump"/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656" y="6590729"/>
            <a:ext cx="267270" cy="267271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0704512" y="1951476"/>
            <a:ext cx="936104" cy="687201"/>
            <a:chOff x="10704512" y="1951476"/>
            <a:chExt cx="936104" cy="687201"/>
          </a:xfrm>
        </p:grpSpPr>
        <p:sp>
          <p:nvSpPr>
            <p:cNvPr id="24" name="Rounded Rectangle 23"/>
            <p:cNvSpPr/>
            <p:nvPr/>
          </p:nvSpPr>
          <p:spPr>
            <a:xfrm>
              <a:off x="10704512" y="1951476"/>
              <a:ext cx="936104" cy="68720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34324" y="2082206"/>
              <a:ext cx="446488" cy="474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Left Arrow 25"/>
            <p:cNvSpPr/>
            <p:nvPr/>
          </p:nvSpPr>
          <p:spPr>
            <a:xfrm>
              <a:off x="11280812" y="2174921"/>
              <a:ext cx="184902" cy="144016"/>
            </a:xfrm>
            <a:prstGeom prst="leftArrow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863752" y="370155"/>
            <a:ext cx="77768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dirty="0" err="1" smtClean="0">
                <a:solidFill>
                  <a:schemeClr val="tx2"/>
                </a:solidFill>
              </a:rPr>
              <a:t>Everything</a:t>
            </a:r>
            <a:r>
              <a:rPr lang="sl-SI" sz="4400" dirty="0" smtClean="0">
                <a:solidFill>
                  <a:schemeClr val="tx2"/>
                </a:solidFill>
              </a:rPr>
              <a:t> </a:t>
            </a:r>
            <a:r>
              <a:rPr lang="sl-SI" sz="4400" dirty="0" err="1" smtClean="0">
                <a:solidFill>
                  <a:schemeClr val="tx2"/>
                </a:solidFill>
              </a:rPr>
              <a:t>for</a:t>
            </a:r>
            <a:r>
              <a:rPr lang="sl-SI" sz="4400" dirty="0" smtClean="0">
                <a:solidFill>
                  <a:schemeClr val="tx2"/>
                </a:solidFill>
              </a:rPr>
              <a:t> </a:t>
            </a:r>
            <a:r>
              <a:rPr lang="sl-SI" sz="4400" dirty="0" err="1" smtClean="0">
                <a:solidFill>
                  <a:schemeClr val="tx2"/>
                </a:solidFill>
              </a:rPr>
              <a:t>efficient</a:t>
            </a:r>
            <a:r>
              <a:rPr lang="sl-SI" sz="4400" dirty="0" smtClean="0">
                <a:solidFill>
                  <a:schemeClr val="tx2"/>
                </a:solidFill>
              </a:rPr>
              <a:t> </a:t>
            </a:r>
            <a:r>
              <a:rPr lang="sl-SI" sz="4400" dirty="0" err="1" smtClean="0">
                <a:solidFill>
                  <a:schemeClr val="tx2"/>
                </a:solidFill>
              </a:rPr>
              <a:t>operation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22768" y="6244750"/>
            <a:ext cx="8409535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AUTOMATIZED AND CUSTOMIZED REPORTS FOR EFFICIENT MANAGEMENT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42602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55" y="56002"/>
            <a:ext cx="880366" cy="31668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48770" y="1504230"/>
            <a:ext cx="8280920" cy="757100"/>
            <a:chOff x="0" y="946723"/>
            <a:chExt cx="8280920" cy="757100"/>
          </a:xfrm>
          <a:noFill/>
        </p:grpSpPr>
        <p:sp>
          <p:nvSpPr>
            <p:cNvPr id="26" name="Rounded Rectangle 25"/>
            <p:cNvSpPr/>
            <p:nvPr/>
          </p:nvSpPr>
          <p:spPr>
            <a:xfrm>
              <a:off x="0" y="946723"/>
              <a:ext cx="8280920" cy="7571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Rounded Rectangle 4"/>
            <p:cNvSpPr/>
            <p:nvPr/>
          </p:nvSpPr>
          <p:spPr>
            <a:xfrm>
              <a:off x="36959" y="983682"/>
              <a:ext cx="8207002" cy="683182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800" i="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9347200" y="423366"/>
            <a:ext cx="267733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400" dirty="0" smtClean="0">
                <a:solidFill>
                  <a:schemeClr val="tx2"/>
                </a:solidFill>
              </a:rPr>
              <a:t>Command </a:t>
            </a:r>
          </a:p>
          <a:p>
            <a:r>
              <a:rPr lang="sl-SI" sz="4400" dirty="0" smtClean="0">
                <a:solidFill>
                  <a:schemeClr val="tx2"/>
                </a:solidFill>
              </a:rPr>
              <a:t>center</a:t>
            </a:r>
            <a:endParaRPr lang="en-US" sz="4400" dirty="0">
              <a:solidFill>
                <a:schemeClr val="tx2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07368" y="1541189"/>
            <a:ext cx="5385793" cy="4128018"/>
            <a:chOff x="277031" y="18100"/>
            <a:chExt cx="6413670" cy="4915850"/>
          </a:xfrm>
        </p:grpSpPr>
        <p:sp>
          <p:nvSpPr>
            <p:cNvPr id="9" name="Rectangle 8"/>
            <p:cNvSpPr/>
            <p:nvPr/>
          </p:nvSpPr>
          <p:spPr bwMode="auto">
            <a:xfrm>
              <a:off x="277033" y="18100"/>
              <a:ext cx="4791215" cy="1478865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53" tIns="201680" rIns="134453" bIns="10756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148" fontAlgn="base">
                <a:lnSpc>
                  <a:spcPct val="86000"/>
                </a:lnSpc>
                <a:spcBef>
                  <a:spcPct val="0"/>
                </a:spcBef>
                <a:spcAft>
                  <a:spcPts val="2206"/>
                </a:spcAft>
              </a:pPr>
              <a:r>
                <a:rPr lang="sl-SI" sz="3600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rPr>
                <a:t>Integrated operations</a:t>
              </a:r>
              <a:endParaRPr lang="en-US" sz="3600" spc="-52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277031" y="1586151"/>
              <a:ext cx="6413670" cy="3347799"/>
              <a:chOff x="376782" y="2216447"/>
              <a:chExt cx="9760904" cy="4262256"/>
            </a:xfrm>
          </p:grpSpPr>
          <p:sp>
            <p:nvSpPr>
              <p:cNvPr id="12" name="Rectangle 11"/>
              <p:cNvSpPr/>
              <p:nvPr/>
            </p:nvSpPr>
            <p:spPr bwMode="auto">
              <a:xfrm>
                <a:off x="376783" y="2216447"/>
                <a:ext cx="3603125" cy="2100517"/>
              </a:xfrm>
              <a:prstGeom prst="rect">
                <a:avLst/>
              </a:prstGeom>
              <a:solidFill>
                <a:srgbClr val="FF9900">
                  <a:alpha val="89804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sl-SI" sz="2000" spc="-52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Integartion with maps – geographical correlation</a:t>
                </a:r>
                <a:endParaRPr lang="en-US" sz="2000" spc="-52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4065365" y="2216447"/>
                <a:ext cx="3603125" cy="2100517"/>
              </a:xfrm>
              <a:prstGeom prst="rect">
                <a:avLst/>
              </a:prstGeom>
              <a:solidFill>
                <a:srgbClr val="0072C6">
                  <a:alpha val="90000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en-US" sz="2000" spc="-52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Visual Feedback for Problem Identification</a:t>
                </a:r>
              </a:p>
            </p:txBody>
          </p:sp>
          <p:sp>
            <p:nvSpPr>
              <p:cNvPr id="14" name="Rectangle 13"/>
              <p:cNvSpPr/>
              <p:nvPr/>
            </p:nvSpPr>
            <p:spPr bwMode="auto">
              <a:xfrm>
                <a:off x="376782" y="4378186"/>
                <a:ext cx="3603124" cy="2100516"/>
              </a:xfrm>
              <a:prstGeom prst="rect">
                <a:avLst/>
              </a:prstGeom>
              <a:solidFill>
                <a:srgbClr val="00487E">
                  <a:alpha val="90000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en-US" sz="2000" spc="-52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Information System Integration</a:t>
                </a:r>
              </a:p>
            </p:txBody>
          </p:sp>
          <p:sp>
            <p:nvSpPr>
              <p:cNvPr id="15" name="Rectangle 14"/>
              <p:cNvSpPr/>
              <p:nvPr/>
            </p:nvSpPr>
            <p:spPr bwMode="auto">
              <a:xfrm>
                <a:off x="4065366" y="4378186"/>
                <a:ext cx="6072320" cy="2100517"/>
              </a:xfrm>
              <a:prstGeom prst="rect">
                <a:avLst/>
              </a:prstGeom>
              <a:solidFill>
                <a:srgbClr val="009E49">
                  <a:alpha val="90000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sl-SI" sz="2000" spc="-52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NOC level integration, 24/7 operations, single point asset management, maintenece team management</a:t>
                </a:r>
                <a:endParaRPr lang="en-US" sz="2000" spc="-52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192" y="1504230"/>
            <a:ext cx="3731403" cy="20989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731" y="2533332"/>
            <a:ext cx="2832192" cy="203465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23" name="Picture 2" descr="\\marketingserver\MarketWorX\GENESIS64\EarthWorX\EarthWorX jpegs\EarthWorX-Screen (2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917" y="4230516"/>
            <a:ext cx="2165350" cy="223395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18" name="Picture 17">
            <a:hlinkClick r:id="rId7" action="ppaction://hlinksldjump"/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656" y="6590729"/>
            <a:ext cx="267270" cy="26727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9696400" y="4941168"/>
            <a:ext cx="1645344" cy="1199838"/>
            <a:chOff x="10704512" y="1951476"/>
            <a:chExt cx="936104" cy="687201"/>
          </a:xfrm>
        </p:grpSpPr>
        <p:sp>
          <p:nvSpPr>
            <p:cNvPr id="22" name="Rounded Rectangle 21"/>
            <p:cNvSpPr/>
            <p:nvPr/>
          </p:nvSpPr>
          <p:spPr>
            <a:xfrm>
              <a:off x="10704512" y="1951476"/>
              <a:ext cx="936104" cy="68720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34324" y="2082206"/>
              <a:ext cx="446488" cy="474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Left Arrow 24"/>
            <p:cNvSpPr/>
            <p:nvPr/>
          </p:nvSpPr>
          <p:spPr>
            <a:xfrm>
              <a:off x="11280812" y="2174921"/>
              <a:ext cx="184902" cy="144016"/>
            </a:xfrm>
            <a:prstGeom prst="leftArrow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398110" y="6320188"/>
            <a:ext cx="8409535" cy="646331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OPERATE MORE BUILDINGS FROM ONE CENTER – OPERATION AND FACILITY MANAGEMENT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60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42602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55" y="56002"/>
            <a:ext cx="880366" cy="316685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>
            <a:off x="717099" y="1484783"/>
            <a:ext cx="4503457" cy="338549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>
            <a:off x="3597079" y="5733256"/>
            <a:ext cx="1001395" cy="662315"/>
            <a:chOff x="8739218" y="4324454"/>
            <a:chExt cx="2534641" cy="2143125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64675" y="4324454"/>
              <a:ext cx="2143125" cy="2143125"/>
            </a:xfrm>
            <a:prstGeom prst="rect">
              <a:avLst/>
            </a:prstGeom>
          </p:spPr>
        </p:pic>
        <p:sp>
          <p:nvSpPr>
            <p:cNvPr id="36" name="Flowchart: Alternate Process 35"/>
            <p:cNvSpPr/>
            <p:nvPr/>
          </p:nvSpPr>
          <p:spPr>
            <a:xfrm>
              <a:off x="8739218" y="5165621"/>
              <a:ext cx="288031" cy="936104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Oval 36"/>
            <p:cNvSpPr/>
            <p:nvPr/>
          </p:nvSpPr>
          <p:spPr>
            <a:xfrm>
              <a:off x="8994283" y="5633673"/>
              <a:ext cx="2279576" cy="662315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8752760" y="5215413"/>
              <a:ext cx="248479" cy="288032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9" name="Rounded Rectangle 38"/>
          <p:cNvSpPr/>
          <p:nvPr/>
        </p:nvSpPr>
        <p:spPr>
          <a:xfrm>
            <a:off x="1415480" y="2261156"/>
            <a:ext cx="2868183" cy="171879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 sz="1400" dirty="0"/>
          </a:p>
          <a:p>
            <a:pPr algn="ctr"/>
            <a:r>
              <a:rPr lang="sl-SI" sz="1600" dirty="0"/>
              <a:t>CLOUD BASED </a:t>
            </a:r>
            <a:r>
              <a:rPr lang="sl-SI" sz="1600" dirty="0" err="1"/>
              <a:t>services</a:t>
            </a:r>
            <a:r>
              <a:rPr lang="sl-SI" sz="1600" dirty="0"/>
              <a:t>:</a:t>
            </a:r>
          </a:p>
          <a:p>
            <a:endParaRPr lang="sl-SI" sz="1600" dirty="0" smtClean="0"/>
          </a:p>
          <a:p>
            <a:r>
              <a:rPr lang="sl-SI" sz="1600" b="1" dirty="0" smtClean="0"/>
              <a:t>ROBOTINA COS</a:t>
            </a:r>
            <a:r>
              <a:rPr lang="sl-SI" sz="1600" dirty="0" smtClean="0"/>
              <a:t>, AI, machine </a:t>
            </a:r>
          </a:p>
          <a:p>
            <a:r>
              <a:rPr lang="sl-SI" sz="1600" dirty="0" err="1" smtClean="0"/>
              <a:t>learning</a:t>
            </a:r>
            <a:r>
              <a:rPr lang="sl-SI" sz="1600" dirty="0" smtClean="0"/>
              <a:t>, </a:t>
            </a:r>
            <a:r>
              <a:rPr lang="sl-SI" sz="1600" dirty="0" err="1" smtClean="0"/>
              <a:t>dashboards</a:t>
            </a:r>
            <a:r>
              <a:rPr lang="sl-SI" sz="1600" dirty="0" smtClean="0"/>
              <a:t>,…</a:t>
            </a:r>
          </a:p>
          <a:p>
            <a:r>
              <a:rPr lang="sl-SI" sz="1600" b="1" dirty="0" smtClean="0">
                <a:solidFill>
                  <a:srgbClr val="FF0000"/>
                </a:solidFill>
              </a:rPr>
              <a:t>ON LINE optimization</a:t>
            </a:r>
            <a:endParaRPr lang="sl-SI" sz="1600" b="1" dirty="0">
              <a:solidFill>
                <a:srgbClr val="FF0000"/>
              </a:solidFill>
            </a:endParaRPr>
          </a:p>
          <a:p>
            <a:pPr algn="ctr"/>
            <a:endParaRPr lang="sl-SI" sz="1400" dirty="0"/>
          </a:p>
          <a:p>
            <a:pPr algn="ctr"/>
            <a:endParaRPr lang="sl-SI" dirty="0"/>
          </a:p>
        </p:txBody>
      </p:sp>
      <p:sp>
        <p:nvSpPr>
          <p:cNvPr id="40" name="TextBox 39"/>
          <p:cNvSpPr txBox="1"/>
          <p:nvPr/>
        </p:nvSpPr>
        <p:spPr>
          <a:xfrm>
            <a:off x="5698284" y="6020897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/>
              <a:t>…</a:t>
            </a:r>
            <a:endParaRPr lang="en-US" sz="2800" dirty="0"/>
          </a:p>
        </p:txBody>
      </p:sp>
      <p:grpSp>
        <p:nvGrpSpPr>
          <p:cNvPr id="41" name="Group 40"/>
          <p:cNvGrpSpPr/>
          <p:nvPr/>
        </p:nvGrpSpPr>
        <p:grpSpPr>
          <a:xfrm>
            <a:off x="7407642" y="5748617"/>
            <a:ext cx="1001395" cy="662315"/>
            <a:chOff x="8739218" y="4324454"/>
            <a:chExt cx="2534641" cy="2143125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64675" y="4324454"/>
              <a:ext cx="2143125" cy="2143125"/>
            </a:xfrm>
            <a:prstGeom prst="rect">
              <a:avLst/>
            </a:prstGeom>
          </p:spPr>
        </p:pic>
        <p:sp>
          <p:nvSpPr>
            <p:cNvPr id="43" name="Flowchart: Alternate Process 42"/>
            <p:cNvSpPr/>
            <p:nvPr/>
          </p:nvSpPr>
          <p:spPr>
            <a:xfrm>
              <a:off x="8739218" y="5165621"/>
              <a:ext cx="288031" cy="936104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Oval 43"/>
            <p:cNvSpPr/>
            <p:nvPr/>
          </p:nvSpPr>
          <p:spPr>
            <a:xfrm>
              <a:off x="8994283" y="5633673"/>
              <a:ext cx="2279576" cy="662315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8752760" y="5215413"/>
              <a:ext cx="248479" cy="288032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719976" y="5751198"/>
            <a:ext cx="1001395" cy="662315"/>
            <a:chOff x="8739218" y="4324454"/>
            <a:chExt cx="2534641" cy="2143125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64675" y="4324454"/>
              <a:ext cx="2143125" cy="2143125"/>
            </a:xfrm>
            <a:prstGeom prst="rect">
              <a:avLst/>
            </a:prstGeom>
          </p:spPr>
        </p:pic>
        <p:sp>
          <p:nvSpPr>
            <p:cNvPr id="48" name="Flowchart: Alternate Process 47"/>
            <p:cNvSpPr/>
            <p:nvPr/>
          </p:nvSpPr>
          <p:spPr>
            <a:xfrm>
              <a:off x="8739218" y="5165621"/>
              <a:ext cx="288031" cy="936104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Oval 48"/>
            <p:cNvSpPr/>
            <p:nvPr/>
          </p:nvSpPr>
          <p:spPr>
            <a:xfrm>
              <a:off x="8994283" y="5633673"/>
              <a:ext cx="2279576" cy="662315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8752760" y="5215413"/>
              <a:ext cx="248479" cy="288032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51" name="Straight Connector 50"/>
          <p:cNvCxnSpPr/>
          <p:nvPr/>
        </p:nvCxnSpPr>
        <p:spPr>
          <a:xfrm>
            <a:off x="3143672" y="5517232"/>
            <a:ext cx="5265365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3651514" y="5517232"/>
            <a:ext cx="10953" cy="468769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4774411" y="5517232"/>
            <a:ext cx="10953" cy="468769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7451124" y="5517232"/>
            <a:ext cx="10953" cy="468769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8107" y="2319832"/>
            <a:ext cx="3236235" cy="1474285"/>
          </a:xfrm>
          <a:prstGeom prst="rect">
            <a:avLst/>
          </a:prstGeom>
        </p:spPr>
      </p:pic>
      <p:sp>
        <p:nvSpPr>
          <p:cNvPr id="56" name="Rounded Rectangle 55"/>
          <p:cNvSpPr/>
          <p:nvPr/>
        </p:nvSpPr>
        <p:spPr>
          <a:xfrm>
            <a:off x="9264352" y="2276872"/>
            <a:ext cx="2808312" cy="147759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 sz="1600" dirty="0"/>
          </a:p>
          <a:p>
            <a:pPr algn="ctr"/>
            <a:r>
              <a:rPr lang="sl-SI" sz="1600" dirty="0"/>
              <a:t>Facility management operations center by FM company</a:t>
            </a:r>
          </a:p>
          <a:p>
            <a:pPr algn="ctr"/>
            <a:r>
              <a:rPr lang="sl-SI" sz="1600" b="1" dirty="0">
                <a:solidFill>
                  <a:srgbClr val="FF0000"/>
                </a:solidFill>
              </a:rPr>
              <a:t>ON LINE </a:t>
            </a:r>
            <a:r>
              <a:rPr lang="sl-SI" sz="1600" b="1" dirty="0" err="1">
                <a:solidFill>
                  <a:srgbClr val="FF0000"/>
                </a:solidFill>
              </a:rPr>
              <a:t>operation</a:t>
            </a:r>
            <a:endParaRPr lang="sl-SI" sz="1600" b="1" dirty="0">
              <a:solidFill>
                <a:srgbClr val="FF0000"/>
              </a:solidFill>
            </a:endParaRPr>
          </a:p>
          <a:p>
            <a:pPr algn="ctr"/>
            <a:endParaRPr lang="sl-SI" sz="1600" dirty="0"/>
          </a:p>
        </p:txBody>
      </p:sp>
      <p:cxnSp>
        <p:nvCxnSpPr>
          <p:cNvPr id="57" name="Straight Connector 56"/>
          <p:cNvCxnSpPr/>
          <p:nvPr/>
        </p:nvCxnSpPr>
        <p:spPr>
          <a:xfrm>
            <a:off x="7958725" y="3789040"/>
            <a:ext cx="0" cy="1668871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Left-Right Arrow 57"/>
          <p:cNvSpPr/>
          <p:nvPr/>
        </p:nvSpPr>
        <p:spPr>
          <a:xfrm>
            <a:off x="5280607" y="2848578"/>
            <a:ext cx="959409" cy="14401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Arrow Connector 58"/>
          <p:cNvCxnSpPr/>
          <p:nvPr/>
        </p:nvCxnSpPr>
        <p:spPr>
          <a:xfrm flipH="1">
            <a:off x="723983" y="3979948"/>
            <a:ext cx="336199" cy="404471"/>
          </a:xfrm>
          <a:prstGeom prst="straightConnector1">
            <a:avLst/>
          </a:prstGeom>
          <a:ln w="3810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59" descr="C:\Users\Direktor\AppData\Local\Microsoft\Windows\Temporary Internet Files\Content.Word\DSC_011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457017" y="5064530"/>
            <a:ext cx="1460362" cy="1071864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TextBox 60"/>
          <p:cNvSpPr txBox="1"/>
          <p:nvPr/>
        </p:nvSpPr>
        <p:spPr>
          <a:xfrm>
            <a:off x="9647827" y="6410932"/>
            <a:ext cx="1075303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sl-SI" dirty="0"/>
              <a:t>IoT </a:t>
            </a:r>
            <a:r>
              <a:rPr lang="sl-SI" dirty="0" err="1"/>
              <a:t>linker</a:t>
            </a:r>
            <a:endParaRPr lang="en-US" dirty="0"/>
          </a:p>
        </p:txBody>
      </p:sp>
      <p:cxnSp>
        <p:nvCxnSpPr>
          <p:cNvPr id="62" name="Straight Arrow Connector 61"/>
          <p:cNvCxnSpPr>
            <a:endCxn id="43" idx="0"/>
          </p:cNvCxnSpPr>
          <p:nvPr/>
        </p:nvCxnSpPr>
        <p:spPr>
          <a:xfrm flipH="1">
            <a:off x="7464540" y="5517232"/>
            <a:ext cx="2087845" cy="491341"/>
          </a:xfrm>
          <a:prstGeom prst="straightConnector1">
            <a:avLst/>
          </a:prstGeom>
          <a:ln w="5715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 62"/>
          <p:cNvSpPr/>
          <p:nvPr/>
        </p:nvSpPr>
        <p:spPr>
          <a:xfrm>
            <a:off x="7354064" y="5769977"/>
            <a:ext cx="216025" cy="216024"/>
          </a:xfrm>
          <a:prstGeom prst="ellipse">
            <a:avLst/>
          </a:prstGeom>
          <a:solidFill>
            <a:schemeClr val="accent2"/>
          </a:solidFill>
          <a:ln>
            <a:solidFill>
              <a:srgbClr val="FF8C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4" name="Oval 63"/>
          <p:cNvSpPr/>
          <p:nvPr/>
        </p:nvSpPr>
        <p:spPr>
          <a:xfrm>
            <a:off x="4666398" y="5746302"/>
            <a:ext cx="216025" cy="216024"/>
          </a:xfrm>
          <a:prstGeom prst="ellipse">
            <a:avLst/>
          </a:prstGeom>
          <a:solidFill>
            <a:schemeClr val="accent2"/>
          </a:solidFill>
          <a:ln>
            <a:solidFill>
              <a:srgbClr val="FF8C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5" name="Oval 64"/>
          <p:cNvSpPr/>
          <p:nvPr/>
        </p:nvSpPr>
        <p:spPr>
          <a:xfrm>
            <a:off x="3554454" y="5752913"/>
            <a:ext cx="216025" cy="216024"/>
          </a:xfrm>
          <a:prstGeom prst="ellipse">
            <a:avLst/>
          </a:prstGeom>
          <a:solidFill>
            <a:schemeClr val="accent2"/>
          </a:solidFill>
          <a:ln>
            <a:solidFill>
              <a:srgbClr val="FF8C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66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622" y="3316118"/>
            <a:ext cx="535154" cy="531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605" y="4437760"/>
            <a:ext cx="960987" cy="63968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4845" y="5699700"/>
            <a:ext cx="411079" cy="273634"/>
          </a:xfrm>
          <a:prstGeom prst="rect">
            <a:avLst/>
          </a:prstGeom>
        </p:spPr>
      </p:pic>
      <p:cxnSp>
        <p:nvCxnSpPr>
          <p:cNvPr id="70" name="Straight Arrow Connector 69"/>
          <p:cNvCxnSpPr/>
          <p:nvPr/>
        </p:nvCxnSpPr>
        <p:spPr>
          <a:xfrm>
            <a:off x="657115" y="5255675"/>
            <a:ext cx="568630" cy="444025"/>
          </a:xfrm>
          <a:prstGeom prst="straightConnector1">
            <a:avLst/>
          </a:prstGeom>
          <a:ln w="3810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V="1">
            <a:off x="1826064" y="5836517"/>
            <a:ext cx="1167090" cy="1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Picture 7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63999" y="5608910"/>
            <a:ext cx="272787" cy="18158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2747" y="5608910"/>
            <a:ext cx="272787" cy="1815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658" y="5689331"/>
            <a:ext cx="638483" cy="638483"/>
          </a:xfrm>
          <a:prstGeom prst="rect">
            <a:avLst/>
          </a:prstGeom>
        </p:spPr>
      </p:pic>
      <p:sp>
        <p:nvSpPr>
          <p:cNvPr id="2048" name="TextBox 2047"/>
          <p:cNvSpPr txBox="1"/>
          <p:nvPr/>
        </p:nvSpPr>
        <p:spPr>
          <a:xfrm>
            <a:off x="1199456" y="6237312"/>
            <a:ext cx="657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err="1" smtClean="0"/>
              <a:t>user</a:t>
            </a:r>
            <a:endParaRPr lang="en-US" dirty="0"/>
          </a:p>
        </p:txBody>
      </p:sp>
      <p:cxnSp>
        <p:nvCxnSpPr>
          <p:cNvPr id="76" name="Straight Connector 75"/>
          <p:cNvCxnSpPr/>
          <p:nvPr/>
        </p:nvCxnSpPr>
        <p:spPr>
          <a:xfrm>
            <a:off x="3215680" y="4941168"/>
            <a:ext cx="0" cy="516743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171778" y="570675"/>
            <a:ext cx="94999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400" dirty="0" smtClean="0"/>
              <a:t> </a:t>
            </a:r>
            <a:r>
              <a:rPr lang="sl-SI" sz="4400" dirty="0" err="1" smtClean="0">
                <a:solidFill>
                  <a:srgbClr val="0070C0"/>
                </a:solidFill>
              </a:rPr>
              <a:t>B</a:t>
            </a:r>
            <a:r>
              <a:rPr lang="sl-SI" sz="4400" dirty="0" err="1" smtClean="0"/>
              <a:t>uilding</a:t>
            </a:r>
            <a:r>
              <a:rPr lang="sl-SI" sz="4400" dirty="0" smtClean="0"/>
              <a:t> </a:t>
            </a:r>
            <a:r>
              <a:rPr lang="sl-SI" sz="4400" dirty="0" smtClean="0">
                <a:solidFill>
                  <a:srgbClr val="0070C0"/>
                </a:solidFill>
              </a:rPr>
              <a:t>M</a:t>
            </a:r>
            <a:r>
              <a:rPr lang="sl-SI" sz="4400" dirty="0" smtClean="0"/>
              <a:t>anagement </a:t>
            </a:r>
            <a:r>
              <a:rPr lang="sl-SI" sz="4400" dirty="0" err="1" smtClean="0"/>
              <a:t>and</a:t>
            </a:r>
            <a:r>
              <a:rPr lang="sl-SI" sz="4400" dirty="0" smtClean="0"/>
              <a:t> </a:t>
            </a:r>
            <a:r>
              <a:rPr lang="sl-SI" sz="4400" dirty="0" err="1" smtClean="0"/>
              <a:t>optimization</a:t>
            </a:r>
            <a:r>
              <a:rPr lang="sl-SI" sz="4400" dirty="0" smtClean="0">
                <a:solidFill>
                  <a:srgbClr val="0070C0"/>
                </a:solidFill>
              </a:rPr>
              <a:t> </a:t>
            </a:r>
            <a:endParaRPr lang="en-US" sz="4400" dirty="0"/>
          </a:p>
        </p:txBody>
      </p:sp>
      <p:sp>
        <p:nvSpPr>
          <p:cNvPr id="79" name="TextBox 78"/>
          <p:cNvSpPr txBox="1"/>
          <p:nvPr/>
        </p:nvSpPr>
        <p:spPr>
          <a:xfrm>
            <a:off x="2137923" y="5929995"/>
            <a:ext cx="657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00" dirty="0" smtClean="0"/>
              <a:t>ON SITE</a:t>
            </a:r>
            <a:endParaRPr lang="en-US" sz="1000" dirty="0"/>
          </a:p>
        </p:txBody>
      </p:sp>
      <p:sp>
        <p:nvSpPr>
          <p:cNvPr id="80" name="TextBox 79"/>
          <p:cNvSpPr txBox="1"/>
          <p:nvPr/>
        </p:nvSpPr>
        <p:spPr>
          <a:xfrm>
            <a:off x="338034" y="5482236"/>
            <a:ext cx="657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00" dirty="0" smtClean="0"/>
              <a:t>REMOTE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22920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42602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55" y="56002"/>
            <a:ext cx="880366" cy="316685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656" y="6590729"/>
            <a:ext cx="267270" cy="2672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9709" y="908720"/>
            <a:ext cx="64091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400" dirty="0" smtClean="0"/>
              <a:t> </a:t>
            </a:r>
            <a:r>
              <a:rPr lang="sl-SI" sz="4400" dirty="0" smtClean="0">
                <a:solidFill>
                  <a:srgbClr val="0070C0"/>
                </a:solidFill>
              </a:rPr>
              <a:t>B</a:t>
            </a:r>
            <a:r>
              <a:rPr lang="sl-SI" sz="4400" dirty="0" smtClean="0"/>
              <a:t>IQ – building </a:t>
            </a:r>
            <a:r>
              <a:rPr lang="sl-SI" sz="4400" dirty="0" err="1" smtClean="0"/>
              <a:t>intelligence</a:t>
            </a:r>
            <a:r>
              <a:rPr lang="sl-SI" sz="4400" dirty="0" smtClean="0"/>
              <a:t> </a:t>
            </a:r>
            <a:endParaRPr lang="en-US" sz="4400" dirty="0"/>
          </a:p>
        </p:txBody>
      </p:sp>
      <p:sp>
        <p:nvSpPr>
          <p:cNvPr id="10" name="TextBox 9"/>
          <p:cNvSpPr txBox="1"/>
          <p:nvPr/>
        </p:nvSpPr>
        <p:spPr>
          <a:xfrm>
            <a:off x="441598" y="6221397"/>
            <a:ext cx="8030666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REDUCE TOTAL COST OF OWNERSHIP COST AND IMPROVE BUSINESS RESULTS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180" y="3901722"/>
            <a:ext cx="1878013" cy="198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1918" y="4135924"/>
            <a:ext cx="676275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91" y="2850249"/>
            <a:ext cx="5159341" cy="289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3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42602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55" y="56002"/>
            <a:ext cx="880366" cy="31668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48770" y="1504230"/>
            <a:ext cx="8280920" cy="757100"/>
            <a:chOff x="0" y="946723"/>
            <a:chExt cx="8280920" cy="757100"/>
          </a:xfrm>
          <a:noFill/>
        </p:grpSpPr>
        <p:sp>
          <p:nvSpPr>
            <p:cNvPr id="26" name="Rounded Rectangle 25"/>
            <p:cNvSpPr/>
            <p:nvPr/>
          </p:nvSpPr>
          <p:spPr>
            <a:xfrm>
              <a:off x="0" y="946723"/>
              <a:ext cx="8280920" cy="7571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Rounded Rectangle 4"/>
            <p:cNvSpPr/>
            <p:nvPr/>
          </p:nvSpPr>
          <p:spPr>
            <a:xfrm>
              <a:off x="36959" y="983682"/>
              <a:ext cx="8207002" cy="683182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800" i="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9408368" y="453864"/>
            <a:ext cx="26154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400" dirty="0" err="1" smtClean="0">
                <a:solidFill>
                  <a:schemeClr val="tx2"/>
                </a:solidFill>
              </a:rPr>
              <a:t>Asset</a:t>
            </a:r>
            <a:r>
              <a:rPr lang="sl-SI" sz="4400" dirty="0" smtClean="0">
                <a:solidFill>
                  <a:schemeClr val="tx2"/>
                </a:solidFill>
              </a:rPr>
              <a:t> </a:t>
            </a:r>
            <a:r>
              <a:rPr lang="sl-SI" sz="4400" dirty="0" err="1" smtClean="0">
                <a:solidFill>
                  <a:schemeClr val="tx2"/>
                </a:solidFill>
              </a:rPr>
              <a:t>view</a:t>
            </a:r>
            <a:endParaRPr lang="en-US" sz="4400" dirty="0">
              <a:solidFill>
                <a:schemeClr val="tx2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98280" y="1628800"/>
            <a:ext cx="4905632" cy="4143217"/>
            <a:chOff x="277031" y="0"/>
            <a:chExt cx="4791217" cy="4933950"/>
          </a:xfrm>
        </p:grpSpPr>
        <p:sp>
          <p:nvSpPr>
            <p:cNvPr id="9" name="Rectangle 8"/>
            <p:cNvSpPr/>
            <p:nvPr/>
          </p:nvSpPr>
          <p:spPr bwMode="auto">
            <a:xfrm>
              <a:off x="277033" y="0"/>
              <a:ext cx="4791215" cy="1478865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53" tIns="201680" rIns="134453" bIns="10756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148" fontAlgn="base">
                <a:lnSpc>
                  <a:spcPct val="86000"/>
                </a:lnSpc>
                <a:spcBef>
                  <a:spcPct val="0"/>
                </a:spcBef>
                <a:spcAft>
                  <a:spcPts val="2206"/>
                </a:spcAft>
              </a:pPr>
              <a:r>
                <a:rPr lang="en-US" sz="4400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rPr>
                <a:t>Asset</a:t>
              </a:r>
              <a:r>
                <a:rPr lang="sl-SI" sz="4400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rPr>
                <a:t>´s</a:t>
              </a:r>
              <a:endParaRPr lang="en-US" sz="4400" spc="-52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277031" y="1586151"/>
              <a:ext cx="4791217" cy="3347799"/>
              <a:chOff x="376782" y="2216447"/>
              <a:chExt cx="7291708" cy="4262256"/>
            </a:xfrm>
          </p:grpSpPr>
          <p:sp>
            <p:nvSpPr>
              <p:cNvPr id="12" name="Rectangle 11"/>
              <p:cNvSpPr/>
              <p:nvPr/>
            </p:nvSpPr>
            <p:spPr bwMode="auto">
              <a:xfrm>
                <a:off x="376783" y="2216447"/>
                <a:ext cx="3603125" cy="2100517"/>
              </a:xfrm>
              <a:prstGeom prst="rect">
                <a:avLst/>
              </a:prstGeom>
              <a:solidFill>
                <a:srgbClr val="FF9900">
                  <a:alpha val="89804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en-US" sz="2600" spc="-52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Massive Scalable Systems</a:t>
                </a:r>
                <a:endParaRPr lang="en-US" sz="2600" spc="-52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4065365" y="2216447"/>
                <a:ext cx="3603125" cy="2100517"/>
              </a:xfrm>
              <a:prstGeom prst="rect">
                <a:avLst/>
              </a:prstGeom>
              <a:solidFill>
                <a:srgbClr val="0072C6">
                  <a:alpha val="90000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en-US" sz="2600" spc="-52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ISA95 Hierarchy</a:t>
                </a:r>
                <a:endParaRPr lang="en-US" sz="2600" spc="-52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 bwMode="auto">
              <a:xfrm>
                <a:off x="376782" y="4378185"/>
                <a:ext cx="3603125" cy="2100516"/>
              </a:xfrm>
              <a:prstGeom prst="rect">
                <a:avLst/>
              </a:prstGeom>
              <a:solidFill>
                <a:srgbClr val="00487E">
                  <a:alpha val="90000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en-US" sz="2600" spc="-52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Normalize, </a:t>
                </a:r>
                <a:br>
                  <a:rPr lang="en-US" sz="2600" spc="-52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</a:br>
                <a:r>
                  <a:rPr lang="en-US" sz="2600" spc="-52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Cache &amp; Poll</a:t>
                </a:r>
              </a:p>
            </p:txBody>
          </p:sp>
          <p:sp>
            <p:nvSpPr>
              <p:cNvPr id="15" name="Rectangle 14"/>
              <p:cNvSpPr/>
              <p:nvPr/>
            </p:nvSpPr>
            <p:spPr bwMode="auto">
              <a:xfrm>
                <a:off x="4065365" y="4378187"/>
                <a:ext cx="3603125" cy="2100516"/>
              </a:xfrm>
              <a:prstGeom prst="rect">
                <a:avLst/>
              </a:prstGeom>
              <a:solidFill>
                <a:srgbClr val="009E49">
                  <a:alpha val="90000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sl-SI" sz="2600" spc="-52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Linked O&amp;M documentation and support</a:t>
                </a:r>
                <a:endParaRPr lang="en-US" sz="2600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768" y="2020389"/>
            <a:ext cx="2133600" cy="3266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141" y="3363232"/>
            <a:ext cx="923925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>
            <a:hlinkClick r:id="rId6" action="ppaction://hlinksldjump"/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656" y="6590729"/>
            <a:ext cx="267270" cy="26727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493006" y="6326419"/>
            <a:ext cx="6393312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ASSETS FOCUSED ANALYTICS &amp; OPTIMIZATION – KNOW AND ACT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0960552" y="1294165"/>
            <a:ext cx="936104" cy="687201"/>
            <a:chOff x="10960552" y="1294165"/>
            <a:chExt cx="936104" cy="687201"/>
          </a:xfrm>
        </p:grpSpPr>
        <p:sp>
          <p:nvSpPr>
            <p:cNvPr id="21" name="Rounded Rectangle 20"/>
            <p:cNvSpPr/>
            <p:nvPr/>
          </p:nvSpPr>
          <p:spPr>
            <a:xfrm>
              <a:off x="10960552" y="1294165"/>
              <a:ext cx="936104" cy="68720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90364" y="1424895"/>
              <a:ext cx="446488" cy="474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Left Arrow 22"/>
            <p:cNvSpPr/>
            <p:nvPr/>
          </p:nvSpPr>
          <p:spPr>
            <a:xfrm>
              <a:off x="11536852" y="1452170"/>
              <a:ext cx="184902" cy="144016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999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42602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55" y="56002"/>
            <a:ext cx="880366" cy="31668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48770" y="1504230"/>
            <a:ext cx="8280920" cy="757100"/>
            <a:chOff x="0" y="946723"/>
            <a:chExt cx="8280920" cy="757100"/>
          </a:xfrm>
          <a:noFill/>
        </p:grpSpPr>
        <p:sp>
          <p:nvSpPr>
            <p:cNvPr id="26" name="Rounded Rectangle 25"/>
            <p:cNvSpPr/>
            <p:nvPr/>
          </p:nvSpPr>
          <p:spPr>
            <a:xfrm>
              <a:off x="0" y="946723"/>
              <a:ext cx="8280920" cy="7571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Rounded Rectangle 4"/>
            <p:cNvSpPr/>
            <p:nvPr/>
          </p:nvSpPr>
          <p:spPr>
            <a:xfrm>
              <a:off x="36959" y="983682"/>
              <a:ext cx="8207002" cy="683182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800" i="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48770" y="2263371"/>
            <a:ext cx="8280920" cy="757100"/>
            <a:chOff x="0" y="1705864"/>
            <a:chExt cx="8280920" cy="757100"/>
          </a:xfrm>
          <a:noFill/>
        </p:grpSpPr>
        <p:sp>
          <p:nvSpPr>
            <p:cNvPr id="24" name="Rounded Rectangle 23"/>
            <p:cNvSpPr/>
            <p:nvPr/>
          </p:nvSpPr>
          <p:spPr>
            <a:xfrm>
              <a:off x="0" y="1705864"/>
              <a:ext cx="8280920" cy="7571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6"/>
            <p:cNvSpPr/>
            <p:nvPr/>
          </p:nvSpPr>
          <p:spPr>
            <a:xfrm>
              <a:off x="36959" y="1742823"/>
              <a:ext cx="8207002" cy="683182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800" i="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8262520" y="490491"/>
            <a:ext cx="363413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400" dirty="0" err="1" smtClean="0">
                <a:solidFill>
                  <a:schemeClr val="tx2"/>
                </a:solidFill>
              </a:rPr>
              <a:t>Fault</a:t>
            </a:r>
            <a:r>
              <a:rPr lang="sl-SI" sz="4400" dirty="0" smtClean="0">
                <a:solidFill>
                  <a:schemeClr val="tx2"/>
                </a:solidFill>
              </a:rPr>
              <a:t> </a:t>
            </a:r>
            <a:r>
              <a:rPr lang="sl-SI" sz="4400" dirty="0" err="1" smtClean="0">
                <a:solidFill>
                  <a:schemeClr val="tx2"/>
                </a:solidFill>
              </a:rPr>
              <a:t>detection</a:t>
            </a:r>
            <a:endParaRPr lang="sl-SI" sz="4400" dirty="0" smtClean="0">
              <a:solidFill>
                <a:schemeClr val="tx2"/>
              </a:solidFill>
            </a:endParaRPr>
          </a:p>
          <a:p>
            <a:r>
              <a:rPr lang="sl-SI" sz="4400" dirty="0" smtClean="0">
                <a:solidFill>
                  <a:schemeClr val="tx2"/>
                </a:solidFill>
              </a:rPr>
              <a:t>&amp; </a:t>
            </a:r>
            <a:r>
              <a:rPr lang="sl-SI" sz="4400" dirty="0" err="1" smtClean="0">
                <a:solidFill>
                  <a:schemeClr val="tx2"/>
                </a:solidFill>
              </a:rPr>
              <a:t>prediction</a:t>
            </a:r>
            <a:endParaRPr lang="en-US" sz="4400" dirty="0" smtClean="0">
              <a:solidFill>
                <a:schemeClr val="tx2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60329" y="1268761"/>
            <a:ext cx="2395594" cy="1496660"/>
          </a:xfrm>
          <a:prstGeom prst="rect">
            <a:avLst/>
          </a:prstGeom>
          <a:solidFill>
            <a:srgbClr val="0072C6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Predict, reduce and eliminate equipment downtime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3064417" y="1268760"/>
            <a:ext cx="3727757" cy="1496660"/>
          </a:xfrm>
          <a:prstGeom prst="rect">
            <a:avLst/>
          </a:prstGeom>
          <a:solidFill>
            <a:srgbClr val="002050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</a:pP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Automate fault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detection and deliver real‐time notifications</a:t>
            </a:r>
            <a:endParaRPr lang="en-US" sz="1100" dirty="0">
              <a:solidFill>
                <a:schemeClr val="bg1"/>
              </a:solidFill>
              <a:latin typeface="+mj-l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560329" y="2931894"/>
            <a:ext cx="2395593" cy="1537867"/>
          </a:xfrm>
          <a:prstGeom prst="rect">
            <a:avLst/>
          </a:prstGeom>
          <a:solidFill>
            <a:srgbClr val="002050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Reduce maintenance and determine probable causes</a:t>
            </a:r>
            <a:endParaRPr lang="en-US" sz="12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</a:pPr>
            <a:endParaRPr lang="en-US" sz="1800" dirty="0">
              <a:solidFill>
                <a:schemeClr val="bg1"/>
              </a:solidFill>
              <a:latin typeface="+mj-l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560329" y="4666570"/>
            <a:ext cx="2395594" cy="1496660"/>
          </a:xfrm>
          <a:prstGeom prst="rect">
            <a:avLst/>
          </a:prstGeom>
          <a:solidFill>
            <a:srgbClr val="0072C6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Improve reliability and control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89230" y="2931894"/>
            <a:ext cx="3243375" cy="2950974"/>
          </a:xfrm>
          <a:prstGeom prst="rect">
            <a:avLst/>
          </a:prstGeom>
        </p:spPr>
      </p:pic>
      <p:pic>
        <p:nvPicPr>
          <p:cNvPr id="17" name="Picture 16">
            <a:hlinkClick r:id="rId5" action="ppaction://hlinksldjump"/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656" y="6590729"/>
            <a:ext cx="267270" cy="26727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0960552" y="1917729"/>
            <a:ext cx="936104" cy="687201"/>
            <a:chOff x="10960552" y="1294165"/>
            <a:chExt cx="936104" cy="687201"/>
          </a:xfrm>
        </p:grpSpPr>
        <p:sp>
          <p:nvSpPr>
            <p:cNvPr id="21" name="Rounded Rectangle 20"/>
            <p:cNvSpPr/>
            <p:nvPr/>
          </p:nvSpPr>
          <p:spPr>
            <a:xfrm>
              <a:off x="10960552" y="1294165"/>
              <a:ext cx="936104" cy="68720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90364" y="1424895"/>
              <a:ext cx="446488" cy="474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Left Arrow 22"/>
            <p:cNvSpPr/>
            <p:nvPr/>
          </p:nvSpPr>
          <p:spPr>
            <a:xfrm>
              <a:off x="11536852" y="1452170"/>
              <a:ext cx="184902" cy="144016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087888" y="6326419"/>
            <a:ext cx="6798430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UP TO 30% SAVINGS THROUGH FDD, RULES AND MACHINE LEARNING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76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42602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55" y="56002"/>
            <a:ext cx="880366" cy="316685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502" y="5217345"/>
            <a:ext cx="1359835" cy="844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052" y="5231721"/>
            <a:ext cx="1359835" cy="815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953" y="5281839"/>
            <a:ext cx="1359834" cy="780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ounded Rectangle 1"/>
          <p:cNvSpPr/>
          <p:nvPr/>
        </p:nvSpPr>
        <p:spPr>
          <a:xfrm>
            <a:off x="5819775" y="3381376"/>
            <a:ext cx="2952750" cy="8763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mtClean="0">
                <a:solidFill>
                  <a:schemeClr val="tx1"/>
                </a:solidFill>
              </a:rPr>
              <a:t>Powerful rules, Diagnostic Engine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19775" y="3012044"/>
            <a:ext cx="120456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sl-SI" b="1" smtClean="0"/>
              <a:t>DIAGNOSE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703512" y="4848013"/>
            <a:ext cx="89806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sl-SI" b="1" smtClean="0"/>
              <a:t>DETECT</a:t>
            </a:r>
            <a:endParaRPr lang="en-US" b="1" dirty="0"/>
          </a:p>
        </p:txBody>
      </p:sp>
      <p:grpSp>
        <p:nvGrpSpPr>
          <p:cNvPr id="10" name="Group 13"/>
          <p:cNvGrpSpPr/>
          <p:nvPr/>
        </p:nvGrpSpPr>
        <p:grpSpPr>
          <a:xfrm>
            <a:off x="9541334" y="2245585"/>
            <a:ext cx="1736265" cy="989771"/>
            <a:chOff x="5940152" y="943769"/>
            <a:chExt cx="1219200" cy="882650"/>
          </a:xfrm>
        </p:grpSpPr>
        <p:pic>
          <p:nvPicPr>
            <p:cNvPr id="11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152" y="943769"/>
              <a:ext cx="1219200" cy="8826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539" y="1022553"/>
              <a:ext cx="648072" cy="452292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9428375" y="1892665"/>
            <a:ext cx="1098570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sl-SI" b="1" dirty="0" smtClean="0"/>
              <a:t>IMPROVE</a:t>
            </a:r>
            <a:endParaRPr lang="en-US" b="1" dirty="0"/>
          </a:p>
        </p:txBody>
      </p:sp>
      <p:cxnSp>
        <p:nvCxnSpPr>
          <p:cNvPr id="15" name="Elbow Connector 14"/>
          <p:cNvCxnSpPr>
            <a:stCxn id="4" idx="0"/>
            <a:endCxn id="2" idx="1"/>
          </p:cNvCxnSpPr>
          <p:nvPr/>
        </p:nvCxnSpPr>
        <p:spPr>
          <a:xfrm rot="5400000" flipH="1" flipV="1">
            <a:off x="4308688" y="3706259"/>
            <a:ext cx="1397819" cy="1624355"/>
          </a:xfrm>
          <a:prstGeom prst="bentConnector2">
            <a:avLst/>
          </a:prstGeom>
          <a:ln w="79375" cap="flat" cmpd="sng">
            <a:solidFill>
              <a:schemeClr val="accent2">
                <a:lumMod val="60000"/>
                <a:lumOff val="40000"/>
              </a:schemeClr>
            </a:solidFill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>
            <a:stCxn id="2" idx="3"/>
            <a:endCxn id="11" idx="2"/>
          </p:cNvCxnSpPr>
          <p:nvPr/>
        </p:nvCxnSpPr>
        <p:spPr>
          <a:xfrm flipV="1">
            <a:off x="8772525" y="3235356"/>
            <a:ext cx="1636942" cy="584170"/>
          </a:xfrm>
          <a:prstGeom prst="bentConnector2">
            <a:avLst/>
          </a:prstGeom>
          <a:ln w="79375" cap="flat" cmpd="sng">
            <a:solidFill>
              <a:schemeClr val="accent2">
                <a:lumMod val="60000"/>
                <a:lumOff val="40000"/>
              </a:schemeClr>
            </a:solidFill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 bwMode="auto">
          <a:xfrm>
            <a:off x="533913" y="2163973"/>
            <a:ext cx="3329377" cy="2093703"/>
          </a:xfrm>
          <a:prstGeom prst="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34453" tIns="107563" rIns="134453" bIns="107563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When equipment failures occur, </a:t>
            </a:r>
            <a:r>
              <a:rPr lang="sl-SI" sz="16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real-time</a:t>
            </a:r>
            <a:r>
              <a:rPr lang="sl-SI" sz="1600" b="1" dirty="0">
                <a:solidFill>
                  <a:schemeClr val="accent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advanced</a:t>
            </a:r>
            <a:r>
              <a:rPr lang="sl-SI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hardware and</a:t>
            </a:r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software technology provides automatic guidance to a list of causes sorted by probability, resulting in reduced downtime and lower costs to diagnose and repair</a:t>
            </a:r>
            <a:endParaRPr lang="en-US" sz="1600" dirty="0"/>
          </a:p>
        </p:txBody>
      </p:sp>
      <p:sp>
        <p:nvSpPr>
          <p:cNvPr id="20" name="Rectangle 19"/>
          <p:cNvSpPr/>
          <p:nvPr/>
        </p:nvSpPr>
        <p:spPr bwMode="auto">
          <a:xfrm>
            <a:off x="498519" y="934227"/>
            <a:ext cx="3364771" cy="11431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72000" tIns="107563" rIns="72000" bIns="107563" numCol="1" rtlCol="0" anchor="ctr" anchorCtr="0" compatLnSpc="1">
            <a:prstTxWarp prst="textNoShape">
              <a:avLst/>
            </a:prstTxWarp>
          </a:bodyPr>
          <a:lstStyle/>
          <a:p>
            <a:r>
              <a:rPr lang="sl-SI" sz="2000" b="1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Fault Detection and Diagnostics (FDD) Engine</a:t>
            </a:r>
          </a:p>
        </p:txBody>
      </p:sp>
      <p:pic>
        <p:nvPicPr>
          <p:cNvPr id="19" name="Picture 18">
            <a:hlinkClick r:id="rId9" action="ppaction://hlinksldjump"/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656" y="6590729"/>
            <a:ext cx="267270" cy="26727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 bwMode="auto">
          <a:xfrm>
            <a:off x="6960096" y="4898014"/>
            <a:ext cx="3329377" cy="1483314"/>
          </a:xfrm>
          <a:prstGeom prst="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34453" tIns="107563" rIns="134453" bIns="107563" numCol="1" rtlCol="0" anchor="t" anchorCtr="0" compatLnSpc="1">
            <a:prstTxWarp prst="textNoShape">
              <a:avLst/>
            </a:prstTxWarp>
          </a:bodyPr>
          <a:lstStyle/>
          <a:p>
            <a:r>
              <a:rPr lang="sl-SI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Online &amp; offline help, O&amp;M Logs, Wiring diagrams, Manuals, Guides, Parameter lists and phone numbers for support just with a mouse click on an asset.</a:t>
            </a:r>
            <a:endParaRPr lang="en-US" sz="16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10960552" y="1294165"/>
            <a:ext cx="936104" cy="687201"/>
            <a:chOff x="10960552" y="1294165"/>
            <a:chExt cx="936104" cy="687201"/>
          </a:xfrm>
        </p:grpSpPr>
        <p:sp>
          <p:nvSpPr>
            <p:cNvPr id="23" name="Rounded Rectangle 22"/>
            <p:cNvSpPr/>
            <p:nvPr/>
          </p:nvSpPr>
          <p:spPr>
            <a:xfrm>
              <a:off x="10960552" y="1294165"/>
              <a:ext cx="936104" cy="68720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90364" y="1424895"/>
              <a:ext cx="446488" cy="474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Left Arrow 24"/>
            <p:cNvSpPr/>
            <p:nvPr/>
          </p:nvSpPr>
          <p:spPr>
            <a:xfrm>
              <a:off x="11536852" y="1452170"/>
              <a:ext cx="184902" cy="144016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7822921" y="442110"/>
            <a:ext cx="38595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400" dirty="0" smtClean="0">
                <a:solidFill>
                  <a:schemeClr val="tx2"/>
                </a:solidFill>
              </a:rPr>
              <a:t>FD </a:t>
            </a:r>
            <a:r>
              <a:rPr lang="sl-SI" sz="4400" dirty="0" err="1" smtClean="0">
                <a:solidFill>
                  <a:schemeClr val="tx2"/>
                </a:solidFill>
              </a:rPr>
              <a:t>saves</a:t>
            </a:r>
            <a:r>
              <a:rPr lang="sl-SI" sz="4400" dirty="0" smtClean="0">
                <a:solidFill>
                  <a:schemeClr val="tx2"/>
                </a:solidFill>
              </a:rPr>
              <a:t> </a:t>
            </a:r>
            <a:r>
              <a:rPr lang="sl-SI" sz="4400" dirty="0" err="1" smtClean="0">
                <a:solidFill>
                  <a:schemeClr val="tx2"/>
                </a:solidFill>
              </a:rPr>
              <a:t>money</a:t>
            </a:r>
            <a:endParaRPr lang="en-US" sz="4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56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42602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55" y="56002"/>
            <a:ext cx="880366" cy="31668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48770" y="1504230"/>
            <a:ext cx="8280920" cy="757100"/>
            <a:chOff x="0" y="946723"/>
            <a:chExt cx="8280920" cy="757100"/>
          </a:xfrm>
          <a:noFill/>
        </p:grpSpPr>
        <p:sp>
          <p:nvSpPr>
            <p:cNvPr id="26" name="Rounded Rectangle 25"/>
            <p:cNvSpPr/>
            <p:nvPr/>
          </p:nvSpPr>
          <p:spPr>
            <a:xfrm>
              <a:off x="0" y="946723"/>
              <a:ext cx="8280920" cy="7571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Rounded Rectangle 4"/>
            <p:cNvSpPr/>
            <p:nvPr/>
          </p:nvSpPr>
          <p:spPr>
            <a:xfrm>
              <a:off x="36959" y="983682"/>
              <a:ext cx="8207002" cy="683182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800" i="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07368" y="1541189"/>
            <a:ext cx="4023360" cy="4128017"/>
            <a:chOff x="277031" y="18100"/>
            <a:chExt cx="4791217" cy="4915849"/>
          </a:xfrm>
        </p:grpSpPr>
        <p:sp>
          <p:nvSpPr>
            <p:cNvPr id="12" name="Rectangle 11"/>
            <p:cNvSpPr/>
            <p:nvPr/>
          </p:nvSpPr>
          <p:spPr bwMode="auto">
            <a:xfrm>
              <a:off x="277033" y="18100"/>
              <a:ext cx="4791215" cy="1478865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53" tIns="201680" rIns="134453" bIns="10756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148" fontAlgn="base">
                <a:lnSpc>
                  <a:spcPct val="86000"/>
                </a:lnSpc>
                <a:spcBef>
                  <a:spcPct val="0"/>
                </a:spcBef>
                <a:spcAft>
                  <a:spcPts val="2206"/>
                </a:spcAft>
              </a:pPr>
              <a:r>
                <a:rPr lang="en-US" sz="3600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rPr>
                <a:t>F</a:t>
              </a:r>
              <a:r>
                <a:rPr lang="sl-SI" sz="3600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rPr>
                <a:t>ault detection and support to (re)</a:t>
              </a:r>
              <a:r>
                <a:rPr lang="sl-SI" sz="3600" spc="-52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rPr>
                <a:t>action</a:t>
              </a:r>
              <a:endParaRPr lang="en-US" sz="3600" spc="-52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277031" y="1586151"/>
              <a:ext cx="4791217" cy="3347798"/>
              <a:chOff x="376782" y="2216447"/>
              <a:chExt cx="7291708" cy="4262255"/>
            </a:xfrm>
          </p:grpSpPr>
          <p:sp>
            <p:nvSpPr>
              <p:cNvPr id="14" name="Rectangle 13"/>
              <p:cNvSpPr/>
              <p:nvPr/>
            </p:nvSpPr>
            <p:spPr bwMode="auto">
              <a:xfrm>
                <a:off x="376783" y="2216447"/>
                <a:ext cx="3603125" cy="2100517"/>
              </a:xfrm>
              <a:prstGeom prst="rect">
                <a:avLst/>
              </a:prstGeom>
              <a:solidFill>
                <a:srgbClr val="FF9900">
                  <a:alpha val="89804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en-US" sz="2000" spc="-52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Fault Detection &amp; Diagnostics</a:t>
                </a:r>
                <a:endParaRPr lang="en-US" sz="2000" spc="-52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 bwMode="auto">
              <a:xfrm>
                <a:off x="4065365" y="2216447"/>
                <a:ext cx="3603125" cy="2100517"/>
              </a:xfrm>
              <a:prstGeom prst="rect">
                <a:avLst/>
              </a:prstGeom>
              <a:solidFill>
                <a:srgbClr val="0072C6">
                  <a:alpha val="90000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en-US" sz="2000" spc="-52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Logic for Predicting Faults</a:t>
                </a:r>
                <a:endParaRPr lang="en-US" sz="2000" spc="-52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 bwMode="auto">
              <a:xfrm>
                <a:off x="376782" y="4378186"/>
                <a:ext cx="3603124" cy="2100516"/>
              </a:xfrm>
              <a:prstGeom prst="rect">
                <a:avLst/>
              </a:prstGeom>
              <a:solidFill>
                <a:srgbClr val="00487E">
                  <a:alpha val="90000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en-US" sz="2000" spc="-52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Knowledge Capture &amp; Ranked Causes</a:t>
                </a:r>
                <a:endParaRPr lang="en-US" sz="2000" spc="-52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pic>
        <p:nvPicPr>
          <p:cNvPr id="21" name="Picture 20">
            <a:hlinkClick r:id="rId4" action="ppaction://hlinksldjump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656" y="6590729"/>
            <a:ext cx="267270" cy="267271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432" y="1562638"/>
            <a:ext cx="7123261" cy="3976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 bwMode="auto">
          <a:xfrm>
            <a:off x="2442624" y="4283763"/>
            <a:ext cx="1988103" cy="1385443"/>
          </a:xfrm>
          <a:prstGeom prst="rect">
            <a:avLst/>
          </a:prstGeom>
          <a:solidFill>
            <a:srgbClr val="009E49">
              <a:alpha val="9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sl-SI" sz="2000" spc="-52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Linked O&amp;M documentation and </a:t>
            </a:r>
            <a:r>
              <a:rPr lang="sl-SI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support</a:t>
            </a:r>
            <a:endParaRPr lang="en-US" sz="20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0960552" y="715401"/>
            <a:ext cx="936104" cy="687201"/>
            <a:chOff x="10960552" y="1294165"/>
            <a:chExt cx="936104" cy="687201"/>
          </a:xfrm>
        </p:grpSpPr>
        <p:sp>
          <p:nvSpPr>
            <p:cNvPr id="19" name="Rounded Rectangle 18"/>
            <p:cNvSpPr/>
            <p:nvPr/>
          </p:nvSpPr>
          <p:spPr>
            <a:xfrm>
              <a:off x="10960552" y="1294165"/>
              <a:ext cx="936104" cy="68720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90364" y="1424895"/>
              <a:ext cx="446488" cy="474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Left Arrow 21"/>
            <p:cNvSpPr/>
            <p:nvPr/>
          </p:nvSpPr>
          <p:spPr>
            <a:xfrm>
              <a:off x="11536852" y="1452170"/>
              <a:ext cx="184902" cy="144016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407368" y="6326419"/>
            <a:ext cx="11478950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PREVENT FAULT COST, ACT INFORMED, PREVENTIVE MAINTENANCE BASED ON PREDICTION OR SCHEDULE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81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42602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55" y="56002"/>
            <a:ext cx="880366" cy="3166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331125" y="643781"/>
            <a:ext cx="8277857" cy="624979"/>
          </a:xfrm>
          <a:prstGeom prst="rect">
            <a:avLst/>
          </a:prstGeom>
          <a:solidFill>
            <a:srgbClr val="002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453" tIns="201680" rIns="134453" bIns="10756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2206"/>
              </a:spcAft>
            </a:pPr>
            <a:r>
              <a:rPr lang="en-US" sz="32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People Counting</a:t>
            </a:r>
            <a:endParaRPr lang="en-US" sz="32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94802" y="1484784"/>
            <a:ext cx="1988103" cy="920612"/>
          </a:xfrm>
          <a:prstGeom prst="rect">
            <a:avLst/>
          </a:prstGeom>
          <a:solidFill>
            <a:srgbClr val="FF9900">
              <a:alpha val="89804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Highly Accurate</a:t>
            </a:r>
          </a:p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&amp; Consistent</a:t>
            </a:r>
            <a:endParaRPr lang="en-US" sz="20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330057" y="1492985"/>
            <a:ext cx="1988103" cy="920612"/>
          </a:xfrm>
          <a:prstGeom prst="rect">
            <a:avLst/>
          </a:prstGeom>
          <a:solidFill>
            <a:srgbClr val="0072C6">
              <a:alpha val="9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Web Based &amp; fully Automated</a:t>
            </a:r>
            <a:endParaRPr lang="en-US" sz="20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11056" y="2501096"/>
            <a:ext cx="1988103" cy="920612"/>
          </a:xfrm>
          <a:prstGeom prst="rect">
            <a:avLst/>
          </a:prstGeom>
          <a:solidFill>
            <a:srgbClr val="00487E">
              <a:alpha val="9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Emergency Guidance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2346313" y="2501097"/>
            <a:ext cx="1988103" cy="920612"/>
          </a:xfrm>
          <a:prstGeom prst="rect">
            <a:avLst/>
          </a:prstGeom>
          <a:solidFill>
            <a:srgbClr val="009E49">
              <a:alpha val="9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Latest tech. sensors with data back up</a:t>
            </a:r>
            <a:endParaRPr lang="en-US" sz="20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319408" y="5157192"/>
            <a:ext cx="1988103" cy="920612"/>
          </a:xfrm>
          <a:prstGeom prst="rect">
            <a:avLst/>
          </a:prstGeom>
          <a:solidFill>
            <a:srgbClr val="FF9900">
              <a:alpha val="89804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Individual visitor tracking</a:t>
            </a:r>
            <a:endParaRPr lang="en-US" sz="20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6744072" y="5160493"/>
            <a:ext cx="1988103" cy="920612"/>
          </a:xfrm>
          <a:prstGeom prst="rect">
            <a:avLst/>
          </a:prstGeom>
          <a:solidFill>
            <a:srgbClr val="0072C6">
              <a:alpha val="9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WiFi Ads and marketing</a:t>
            </a:r>
            <a:endParaRPr lang="en-US" sz="20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263352" y="4293096"/>
            <a:ext cx="8313150" cy="648072"/>
          </a:xfrm>
          <a:prstGeom prst="rect">
            <a:avLst/>
          </a:prstGeom>
          <a:solidFill>
            <a:srgbClr val="002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453" tIns="201680" rIns="134453" bIns="10756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2206"/>
              </a:spcAft>
            </a:pPr>
            <a:r>
              <a:rPr lang="en-US" sz="3200" spc="-52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Tracking &amp; Tracing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4511824" y="1484784"/>
            <a:ext cx="1988103" cy="920612"/>
          </a:xfrm>
          <a:prstGeom prst="rect">
            <a:avLst/>
          </a:prstGeom>
          <a:solidFill>
            <a:srgbClr val="FF9900">
              <a:alpha val="89804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Real-time &amp; Historical ; Favorites</a:t>
            </a:r>
          </a:p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endParaRPr lang="en-US" sz="20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6547080" y="1484784"/>
            <a:ext cx="1988103" cy="920612"/>
          </a:xfrm>
          <a:prstGeom prst="rect">
            <a:avLst/>
          </a:prstGeom>
          <a:solidFill>
            <a:srgbClr val="0072C6">
              <a:alpha val="9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Wide range of Reports / Alerts comparisons</a:t>
            </a:r>
            <a:endParaRPr lang="en-US" sz="20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4565556" y="2501096"/>
            <a:ext cx="1988103" cy="920612"/>
          </a:xfrm>
          <a:prstGeom prst="rect">
            <a:avLst/>
          </a:prstGeom>
          <a:solidFill>
            <a:srgbClr val="00487E">
              <a:alpha val="9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Easy installation &amp; maintenance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6600813" y="2501097"/>
            <a:ext cx="1988103" cy="920612"/>
          </a:xfrm>
          <a:prstGeom prst="rect">
            <a:avLst/>
          </a:prstGeom>
          <a:solidFill>
            <a:srgbClr val="009E49">
              <a:alpha val="9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Customizable Reports</a:t>
            </a:r>
          </a:p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endParaRPr lang="en-US" sz="20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4585625" y="5133140"/>
            <a:ext cx="1988103" cy="920612"/>
          </a:xfrm>
          <a:prstGeom prst="rect">
            <a:avLst/>
          </a:prstGeom>
          <a:solidFill>
            <a:srgbClr val="FF9900">
              <a:alpha val="89804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Staff Tracking</a:t>
            </a:r>
          </a:p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Heat Maps</a:t>
            </a:r>
            <a:endParaRPr lang="en-US" sz="20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2464304" y="5160493"/>
            <a:ext cx="1988103" cy="920612"/>
          </a:xfrm>
          <a:prstGeom prst="rect">
            <a:avLst/>
          </a:prstGeom>
          <a:solidFill>
            <a:srgbClr val="0072C6">
              <a:alpha val="9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Identify Frequency of  visits  </a:t>
            </a:r>
            <a:endParaRPr lang="en-US" sz="20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5" name="Picture 24">
            <a:hlinkClick r:id="rId4" action="ppaction://hlinksldjump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656" y="6590729"/>
            <a:ext cx="267270" cy="267271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468" y="4096653"/>
            <a:ext cx="2874326" cy="215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describe the 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448" y="1817227"/>
            <a:ext cx="1663309" cy="97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8" cstate="print"/>
          <a:srcRect l="11386"/>
          <a:stretch>
            <a:fillRect/>
          </a:stretch>
        </p:blipFill>
        <p:spPr bwMode="auto">
          <a:xfrm>
            <a:off x="8954468" y="2548145"/>
            <a:ext cx="1296144" cy="1177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9" cstate="print"/>
          <a:srcRect l="11256" t="14245" r="3061" b="12008"/>
          <a:stretch>
            <a:fillRect/>
          </a:stretch>
        </p:blipFill>
        <p:spPr bwMode="auto">
          <a:xfrm>
            <a:off x="10448811" y="2924944"/>
            <a:ext cx="1379983" cy="970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4" name="Group 23"/>
          <p:cNvGrpSpPr/>
          <p:nvPr/>
        </p:nvGrpSpPr>
        <p:grpSpPr>
          <a:xfrm>
            <a:off x="10960552" y="1229631"/>
            <a:ext cx="936104" cy="687201"/>
            <a:chOff x="10960552" y="1294165"/>
            <a:chExt cx="936104" cy="687201"/>
          </a:xfrm>
        </p:grpSpPr>
        <p:sp>
          <p:nvSpPr>
            <p:cNvPr id="30" name="Rounded Rectangle 29"/>
            <p:cNvSpPr/>
            <p:nvPr/>
          </p:nvSpPr>
          <p:spPr>
            <a:xfrm>
              <a:off x="10960552" y="1294165"/>
              <a:ext cx="936104" cy="68720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90364" y="1424895"/>
              <a:ext cx="446488" cy="474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Left Arrow 31"/>
            <p:cNvSpPr/>
            <p:nvPr/>
          </p:nvSpPr>
          <p:spPr>
            <a:xfrm>
              <a:off x="11536852" y="1452170"/>
              <a:ext cx="184902" cy="144016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7968208" y="510053"/>
            <a:ext cx="400183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sz="3200" b="1" dirty="0" err="1" smtClean="0">
                <a:solidFill>
                  <a:schemeClr val="tx2"/>
                </a:solidFill>
              </a:rPr>
              <a:t>Informed</a:t>
            </a:r>
            <a:r>
              <a:rPr lang="sl-SI" sz="3200" b="1" dirty="0" smtClean="0">
                <a:solidFill>
                  <a:schemeClr val="tx2"/>
                </a:solidFill>
              </a:rPr>
              <a:t> </a:t>
            </a:r>
            <a:r>
              <a:rPr lang="sl-SI" sz="3200" b="1" dirty="0" err="1" smtClean="0">
                <a:solidFill>
                  <a:schemeClr val="tx2"/>
                </a:solidFill>
              </a:rPr>
              <a:t>action</a:t>
            </a:r>
            <a:r>
              <a:rPr lang="en-US" sz="3200" b="1" dirty="0" smtClean="0">
                <a:solidFill>
                  <a:schemeClr val="tx2"/>
                </a:solidFill>
              </a:rPr>
              <a:t> </a:t>
            </a:r>
          </a:p>
          <a:p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31126" y="6207695"/>
            <a:ext cx="8260976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sl-SI" sz="2400" dirty="0" err="1" smtClean="0">
                <a:solidFill>
                  <a:schemeClr val="bg1"/>
                </a:solidFill>
              </a:rPr>
              <a:t>Footfall</a:t>
            </a:r>
            <a:r>
              <a:rPr lang="sl-SI" sz="2400" dirty="0" smtClean="0">
                <a:solidFill>
                  <a:schemeClr val="bg1"/>
                </a:solidFill>
              </a:rPr>
              <a:t> &amp; </a:t>
            </a:r>
            <a:r>
              <a:rPr lang="sl-SI" sz="2400" dirty="0" err="1" smtClean="0">
                <a:solidFill>
                  <a:schemeClr val="bg1"/>
                </a:solidFill>
              </a:rPr>
              <a:t>occupancy</a:t>
            </a:r>
            <a:r>
              <a:rPr lang="sl-SI" sz="2400" dirty="0" smtClean="0">
                <a:solidFill>
                  <a:schemeClr val="bg1"/>
                </a:solidFill>
              </a:rPr>
              <a:t> </a:t>
            </a:r>
            <a:r>
              <a:rPr lang="sl-SI" sz="2400" dirty="0" err="1" smtClean="0">
                <a:solidFill>
                  <a:schemeClr val="bg1"/>
                </a:solidFill>
              </a:rPr>
              <a:t>for</a:t>
            </a:r>
            <a:r>
              <a:rPr lang="sl-SI" sz="2400" dirty="0" smtClean="0">
                <a:solidFill>
                  <a:schemeClr val="bg1"/>
                </a:solidFill>
              </a:rPr>
              <a:t> </a:t>
            </a:r>
            <a:r>
              <a:rPr lang="sl-SI" sz="2400" dirty="0" err="1" smtClean="0">
                <a:solidFill>
                  <a:schemeClr val="bg1"/>
                </a:solidFill>
              </a:rPr>
              <a:t>corelated</a:t>
            </a:r>
            <a:r>
              <a:rPr lang="sl-SI" sz="2400" dirty="0" smtClean="0">
                <a:solidFill>
                  <a:schemeClr val="bg1"/>
                </a:solidFill>
              </a:rPr>
              <a:t> </a:t>
            </a:r>
            <a:r>
              <a:rPr lang="sl-SI" sz="2400" dirty="0" err="1" smtClean="0">
                <a:solidFill>
                  <a:schemeClr val="bg1"/>
                </a:solidFill>
              </a:rPr>
              <a:t>analysis</a:t>
            </a:r>
            <a:endParaRPr lang="sl-SI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68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42602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55" y="56002"/>
            <a:ext cx="880366" cy="3166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331125" y="643781"/>
            <a:ext cx="8277857" cy="913011"/>
          </a:xfrm>
          <a:prstGeom prst="rect">
            <a:avLst/>
          </a:prstGeom>
          <a:solidFill>
            <a:srgbClr val="002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453" tIns="201680" rIns="134453" bIns="10756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2206"/>
              </a:spcAft>
            </a:pPr>
            <a:r>
              <a:rPr lang="en-US" sz="44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Park</a:t>
            </a:r>
            <a:r>
              <a:rPr lang="sl-SI" sz="44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I</a:t>
            </a:r>
            <a:r>
              <a:rPr lang="en-US" sz="44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Q</a:t>
            </a:r>
            <a:r>
              <a:rPr lang="sl-SI" sz="44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-integrated part of B</a:t>
            </a:r>
            <a:r>
              <a:rPr lang="sl-SI" sz="4400" spc="-52" dirty="0" smtClean="0">
                <a:solidFill>
                  <a:srgbClr val="00B0F0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IQ</a:t>
            </a:r>
            <a:endParaRPr lang="en-US" sz="4400" spc="-52" dirty="0">
              <a:solidFill>
                <a:srgbClr val="00B0F0"/>
              </a:soli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14294" y="1692607"/>
            <a:ext cx="1988103" cy="920612"/>
          </a:xfrm>
          <a:prstGeom prst="rect">
            <a:avLst/>
          </a:prstGeom>
          <a:solidFill>
            <a:srgbClr val="FF9900">
              <a:alpha val="89804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PLC Based system</a:t>
            </a:r>
            <a:endParaRPr lang="en-US" sz="20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349549" y="1700808"/>
            <a:ext cx="1988103" cy="920612"/>
          </a:xfrm>
          <a:prstGeom prst="rect">
            <a:avLst/>
          </a:prstGeom>
          <a:solidFill>
            <a:srgbClr val="0072C6">
              <a:alpha val="9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Web Based &amp; fully Automated</a:t>
            </a:r>
            <a:endParaRPr lang="en-US" sz="20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30548" y="2708919"/>
            <a:ext cx="1988103" cy="920612"/>
          </a:xfrm>
          <a:prstGeom prst="rect">
            <a:avLst/>
          </a:prstGeom>
          <a:solidFill>
            <a:srgbClr val="00487E">
              <a:alpha val="9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spcBef>
                <a:spcPct val="0"/>
              </a:spcBef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RGB LED</a:t>
            </a:r>
            <a:r>
              <a:rPr lang="sl-SI" sz="2000" spc="-52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sensors</a:t>
            </a:r>
          </a:p>
          <a:p>
            <a:pPr defTabSz="685148" fontAlgn="base">
              <a:spcBef>
                <a:spcPct val="0"/>
              </a:spcBef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Reserved space 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2365805" y="2708920"/>
            <a:ext cx="1988103" cy="920612"/>
          </a:xfrm>
          <a:prstGeom prst="rect">
            <a:avLst/>
          </a:prstGeom>
          <a:solidFill>
            <a:srgbClr val="009E49">
              <a:alpha val="9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Auto</a:t>
            </a:r>
            <a:r>
              <a:rPr lang="sl-SI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matic</a:t>
            </a: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 configuration</a:t>
            </a:r>
            <a:endParaRPr lang="en-US" sz="20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4531316" y="1692607"/>
            <a:ext cx="1988103" cy="920612"/>
          </a:xfrm>
          <a:prstGeom prst="rect">
            <a:avLst/>
          </a:prstGeom>
          <a:solidFill>
            <a:srgbClr val="FF9900">
              <a:alpha val="89804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Real-time &amp; Historical Alarms</a:t>
            </a:r>
          </a:p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endParaRPr lang="en-US" sz="20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6566572" y="1692607"/>
            <a:ext cx="1988103" cy="920612"/>
          </a:xfrm>
          <a:prstGeom prst="rect">
            <a:avLst/>
          </a:prstGeom>
          <a:solidFill>
            <a:srgbClr val="0072C6">
              <a:alpha val="9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sl-SI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Real GUIDANCE</a:t>
            </a:r>
            <a:endParaRPr lang="en-US" sz="20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4531316" y="2708920"/>
            <a:ext cx="1988103" cy="920612"/>
          </a:xfrm>
          <a:prstGeom prst="rect">
            <a:avLst/>
          </a:prstGeom>
          <a:solidFill>
            <a:srgbClr val="00487E">
              <a:alpha val="9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sl-SI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VMS (vehicle messaging)</a:t>
            </a:r>
            <a:endParaRPr lang="en-US" sz="2000" spc="-52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6603998" y="2708920"/>
            <a:ext cx="1988103" cy="920612"/>
          </a:xfrm>
          <a:prstGeom prst="rect">
            <a:avLst/>
          </a:prstGeom>
          <a:solidFill>
            <a:srgbClr val="009E49">
              <a:alpha val="9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Automatic </a:t>
            </a:r>
            <a:r>
              <a:rPr lang="sl-SI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N</a:t>
            </a: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umber </a:t>
            </a:r>
            <a:r>
              <a:rPr lang="sl-SI" sz="2000" spc="-52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P</a:t>
            </a:r>
            <a:r>
              <a:rPr lang="en-US" sz="2000" spc="-52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late </a:t>
            </a:r>
            <a:r>
              <a:rPr lang="sl-SI" sz="2000" spc="-52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R</a:t>
            </a:r>
            <a:r>
              <a:rPr lang="en-US" sz="2000" spc="-52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ecognition</a:t>
            </a:r>
            <a:endParaRPr lang="en-US" sz="2000" spc="-52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1323"/>
              </a:spcAft>
            </a:pPr>
            <a:endParaRPr lang="en-US" sz="2000" spc="-52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968208" y="642102"/>
            <a:ext cx="411555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chemeClr val="tx2"/>
                </a:solidFill>
              </a:rPr>
              <a:t>Car Park </a:t>
            </a:r>
            <a:r>
              <a:rPr lang="sl-SI" sz="3200" b="1" dirty="0" err="1" smtClean="0">
                <a:solidFill>
                  <a:schemeClr val="tx2"/>
                </a:solidFill>
              </a:rPr>
              <a:t>Solutions</a:t>
            </a:r>
            <a:r>
              <a:rPr lang="en-US" sz="3200" b="1" dirty="0" smtClean="0">
                <a:solidFill>
                  <a:schemeClr val="tx2"/>
                </a:solidFill>
              </a:rPr>
              <a:t> </a:t>
            </a:r>
          </a:p>
          <a:p>
            <a:endParaRPr lang="en-US" sz="3600" b="1" dirty="0">
              <a:solidFill>
                <a:schemeClr val="tx2"/>
              </a:solidFill>
            </a:endParaRPr>
          </a:p>
        </p:txBody>
      </p:sp>
      <p:pic>
        <p:nvPicPr>
          <p:cNvPr id="25" name="Picture 24">
            <a:hlinkClick r:id="rId4" action="ppaction://hlinksldjump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656" y="6590729"/>
            <a:ext cx="267270" cy="267271"/>
          </a:xfrm>
          <a:prstGeom prst="rect">
            <a:avLst/>
          </a:prstGeom>
        </p:spPr>
      </p:pic>
      <p:pic>
        <p:nvPicPr>
          <p:cNvPr id="2" name="Picture 2" descr="Parking Guidance Syste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147" y="4146461"/>
            <a:ext cx="3053971" cy="193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907" y="3148444"/>
            <a:ext cx="3043986" cy="832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1126" y="6081105"/>
            <a:ext cx="8260976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sl-SI" sz="2400" dirty="0" smtClean="0">
                <a:solidFill>
                  <a:schemeClr val="bg1"/>
                </a:solidFill>
              </a:rPr>
              <a:t>Satisfied customers + data + management = better business</a:t>
            </a:r>
            <a:endParaRPr lang="sl-SI" sz="2400" dirty="0">
              <a:solidFill>
                <a:schemeClr val="bg1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23" y="3717032"/>
            <a:ext cx="8639175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10960552" y="1373647"/>
            <a:ext cx="936104" cy="687201"/>
            <a:chOff x="10960552" y="1294165"/>
            <a:chExt cx="936104" cy="687201"/>
          </a:xfrm>
        </p:grpSpPr>
        <p:sp>
          <p:nvSpPr>
            <p:cNvPr id="21" name="Rounded Rectangle 20"/>
            <p:cNvSpPr/>
            <p:nvPr/>
          </p:nvSpPr>
          <p:spPr>
            <a:xfrm>
              <a:off x="10960552" y="1294165"/>
              <a:ext cx="936104" cy="68720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90364" y="1424895"/>
              <a:ext cx="446488" cy="474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Left Arrow 22"/>
            <p:cNvSpPr/>
            <p:nvPr/>
          </p:nvSpPr>
          <p:spPr>
            <a:xfrm>
              <a:off x="11536852" y="1452170"/>
              <a:ext cx="184902" cy="144016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410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42602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55" y="56002"/>
            <a:ext cx="880366" cy="316685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656" y="6590729"/>
            <a:ext cx="267270" cy="2672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flipH="1">
            <a:off x="7968208" y="486616"/>
            <a:ext cx="44524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dirty="0" err="1" smtClean="0">
                <a:solidFill>
                  <a:schemeClr val="bg1">
                    <a:lumMod val="50000"/>
                  </a:schemeClr>
                </a:solidFill>
              </a:rPr>
              <a:t>Energy</a:t>
            </a:r>
            <a:r>
              <a:rPr lang="sl-SI" sz="4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l-SI" sz="4400" dirty="0" err="1" smtClean="0">
                <a:solidFill>
                  <a:schemeClr val="bg1">
                    <a:lumMod val="50000"/>
                  </a:schemeClr>
                </a:solidFill>
              </a:rPr>
              <a:t>Efficiency</a:t>
            </a:r>
            <a:r>
              <a:rPr lang="sl-SI" sz="4400" dirty="0" smtClean="0"/>
              <a:t> </a:t>
            </a:r>
            <a:endParaRPr lang="en-US"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368" y="1469260"/>
            <a:ext cx="9649072" cy="525510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0960552" y="1373647"/>
            <a:ext cx="936104" cy="687201"/>
            <a:chOff x="10960552" y="1294165"/>
            <a:chExt cx="936104" cy="687201"/>
          </a:xfrm>
        </p:grpSpPr>
        <p:sp>
          <p:nvSpPr>
            <p:cNvPr id="9" name="Rounded Rectangle 8"/>
            <p:cNvSpPr/>
            <p:nvPr/>
          </p:nvSpPr>
          <p:spPr>
            <a:xfrm>
              <a:off x="10960552" y="1294165"/>
              <a:ext cx="936104" cy="68720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90364" y="1424895"/>
              <a:ext cx="446488" cy="474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Left Arrow 11"/>
            <p:cNvSpPr/>
            <p:nvPr/>
          </p:nvSpPr>
          <p:spPr>
            <a:xfrm>
              <a:off x="11536852" y="1452170"/>
              <a:ext cx="184902" cy="144016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43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42602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5955" y="56002"/>
            <a:ext cx="880366" cy="316685"/>
          </a:xfrm>
          <a:prstGeom prst="rect">
            <a:avLst/>
          </a:prstGeom>
        </p:spPr>
      </p:pic>
      <p:grpSp>
        <p:nvGrpSpPr>
          <p:cNvPr id="2" name="Group 6"/>
          <p:cNvGrpSpPr/>
          <p:nvPr/>
        </p:nvGrpSpPr>
        <p:grpSpPr>
          <a:xfrm>
            <a:off x="335360" y="836712"/>
            <a:ext cx="5832648" cy="5112568"/>
            <a:chOff x="277032" y="0"/>
            <a:chExt cx="4791217" cy="4474798"/>
          </a:xfrm>
        </p:grpSpPr>
        <p:sp>
          <p:nvSpPr>
            <p:cNvPr id="8" name="Rectangle 7"/>
            <p:cNvSpPr/>
            <p:nvPr/>
          </p:nvSpPr>
          <p:spPr bwMode="auto">
            <a:xfrm>
              <a:off x="277033" y="0"/>
              <a:ext cx="4791215" cy="1008405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53" tIns="201680" rIns="134453" bIns="10756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148" fontAlgn="base">
                <a:lnSpc>
                  <a:spcPct val="86000"/>
                </a:lnSpc>
                <a:spcBef>
                  <a:spcPct val="0"/>
                </a:spcBef>
                <a:spcAft>
                  <a:spcPts val="2206"/>
                </a:spcAft>
              </a:pPr>
              <a:r>
                <a:rPr lang="sl-SI" sz="3200" spc="-52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rPr>
                <a:t>U</a:t>
              </a:r>
              <a:r>
                <a:rPr lang="sl-SI" sz="3200" spc="-52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rPr>
                <a:t>nderstanding</a:t>
              </a:r>
              <a:r>
                <a:rPr lang="sl-SI" sz="3200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rPr>
                <a:t> &amp; </a:t>
              </a:r>
              <a:r>
                <a:rPr lang="sl-SI" sz="3200" spc="-52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rPr>
                <a:t>optimizing</a:t>
              </a:r>
              <a:r>
                <a:rPr lang="sl-SI" sz="3200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sl-SI" sz="3200" spc="-52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rPr>
                <a:t>energy</a:t>
              </a:r>
              <a:r>
                <a:rPr lang="sl-SI" sz="3200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rPr>
                <a:t> flows</a:t>
              </a:r>
              <a:endParaRPr lang="en-US" sz="3200" spc="-52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3" name="Group 10"/>
            <p:cNvGrpSpPr/>
            <p:nvPr/>
          </p:nvGrpSpPr>
          <p:grpSpPr>
            <a:xfrm>
              <a:off x="277032" y="1071430"/>
              <a:ext cx="4791217" cy="3403368"/>
              <a:chOff x="376783" y="1561130"/>
              <a:chExt cx="7291708" cy="4333004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376783" y="1561130"/>
                <a:ext cx="7291708" cy="2326983"/>
              </a:xfrm>
              <a:prstGeom prst="rect">
                <a:avLst/>
              </a:prstGeom>
              <a:solidFill>
                <a:srgbClr val="FF9900">
                  <a:alpha val="89804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sl-SI" sz="2400" dirty="0" smtClean="0"/>
                  <a:t>Precise Energy Distribution &amp; Consuption</a:t>
                </a:r>
              </a:p>
              <a:p>
                <a:pPr marL="285750" indent="-285750">
                  <a:buFontTx/>
                  <a:buChar char="-"/>
                </a:pPr>
                <a:r>
                  <a:rPr lang="sl-SI" sz="2400" dirty="0" smtClean="0"/>
                  <a:t>Save on energy expenses</a:t>
                </a:r>
              </a:p>
              <a:p>
                <a:pPr marL="285750" indent="-285750">
                  <a:buFontTx/>
                  <a:buChar char="-"/>
                </a:pPr>
                <a:r>
                  <a:rPr lang="sl-SI" sz="2400" dirty="0" smtClean="0"/>
                  <a:t>Estimate upcoming energy bills</a:t>
                </a:r>
              </a:p>
              <a:p>
                <a:pPr marL="285750" indent="-285750">
                  <a:buFontTx/>
                  <a:buChar char="-"/>
                </a:pPr>
                <a:r>
                  <a:rPr lang="sl-SI" sz="2400" dirty="0" smtClean="0"/>
                  <a:t>Breakdown cost per location/system</a:t>
                </a:r>
              </a:p>
            </p:txBody>
          </p:sp>
          <p:sp>
            <p:nvSpPr>
              <p:cNvPr id="11" name="Rectangle 10"/>
              <p:cNvSpPr/>
              <p:nvPr/>
            </p:nvSpPr>
            <p:spPr bwMode="auto">
              <a:xfrm>
                <a:off x="376783" y="3968355"/>
                <a:ext cx="7291708" cy="1925779"/>
              </a:xfrm>
              <a:prstGeom prst="rect">
                <a:avLst/>
              </a:prstGeom>
              <a:solidFill>
                <a:srgbClr val="0072C6">
                  <a:alpha val="90000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sl-SI" sz="2400" dirty="0" smtClean="0"/>
                  <a:t>Improve Environmental Behaviour</a:t>
                </a:r>
              </a:p>
              <a:p>
                <a:pPr marL="285750" indent="-285750">
                  <a:buFontTx/>
                  <a:buChar char="-"/>
                </a:pPr>
                <a:r>
                  <a:rPr lang="sl-SI" sz="2400" dirty="0" smtClean="0"/>
                  <a:t>Decrease energy waste</a:t>
                </a:r>
              </a:p>
              <a:p>
                <a:pPr marL="285750" indent="-285750">
                  <a:buFontTx/>
                  <a:buChar char="-"/>
                </a:pPr>
                <a:r>
                  <a:rPr lang="sl-SI" sz="2400" dirty="0" smtClean="0"/>
                  <a:t>Reduce carbon footprint</a:t>
                </a:r>
              </a:p>
              <a:p>
                <a:pPr marL="285750" indent="-285750">
                  <a:buFontTx/>
                  <a:buChar char="-"/>
                </a:pPr>
                <a:r>
                  <a:rPr lang="sl-SI" sz="2400" dirty="0" smtClean="0"/>
                  <a:t>Support corporate social responsibility</a:t>
                </a:r>
                <a:endParaRPr lang="en-US" sz="2400" spc="-52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4" y="836712"/>
            <a:ext cx="5141417" cy="2745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3861048"/>
            <a:ext cx="5429449" cy="2810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214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42602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55" y="56002"/>
            <a:ext cx="880366" cy="316685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656" y="6590729"/>
            <a:ext cx="267270" cy="2672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9709" y="908720"/>
            <a:ext cx="66287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400" dirty="0" smtClean="0"/>
              <a:t> </a:t>
            </a:r>
            <a:r>
              <a:rPr lang="sl-SI" sz="4400" dirty="0" smtClean="0">
                <a:solidFill>
                  <a:srgbClr val="0070C0"/>
                </a:solidFill>
              </a:rPr>
              <a:t>B</a:t>
            </a:r>
            <a:r>
              <a:rPr lang="sl-SI" sz="4400" dirty="0" smtClean="0"/>
              <a:t>MS – building </a:t>
            </a:r>
            <a:r>
              <a:rPr lang="sl-SI" sz="4400" dirty="0" err="1" smtClean="0"/>
              <a:t>intelligence</a:t>
            </a:r>
            <a:r>
              <a:rPr lang="sl-SI" sz="4400" dirty="0" smtClean="0"/>
              <a:t> </a:t>
            </a:r>
            <a:endParaRPr lang="en-US" sz="4400" dirty="0"/>
          </a:p>
        </p:txBody>
      </p:sp>
      <p:sp>
        <p:nvSpPr>
          <p:cNvPr id="10" name="TextBox 9"/>
          <p:cNvSpPr txBox="1"/>
          <p:nvPr/>
        </p:nvSpPr>
        <p:spPr>
          <a:xfrm>
            <a:off x="3071664" y="6176963"/>
            <a:ext cx="8030666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sl-SI" b="1" dirty="0" smtClean="0">
                <a:solidFill>
                  <a:schemeClr val="bg1"/>
                </a:solidFill>
              </a:rPr>
              <a:t>WE DEVELOP &amp; PRODUCE HARDWARE, SOFTWARE AND PROVIDE SAAS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 smtClean="0"/>
              <a:t> KEY BENEFITS</a:t>
            </a:r>
          </a:p>
          <a:p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Reliable</a:t>
            </a: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flexible</a:t>
            </a: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industrial</a:t>
            </a: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grade </a:t>
            </a:r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unified</a:t>
            </a: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automation</a:t>
            </a: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hardware platform</a:t>
            </a:r>
          </a:p>
          <a:p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Modern, </a:t>
            </a:r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High</a:t>
            </a: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performance</a:t>
            </a: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SCADA </a:t>
            </a:r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for</a:t>
            </a: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local</a:t>
            </a: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and</a:t>
            </a: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remote</a:t>
            </a: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operational</a:t>
            </a: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management</a:t>
            </a:r>
          </a:p>
          <a:p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Cognitive</a:t>
            </a: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Optimization</a:t>
            </a: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(COS) </a:t>
            </a:r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for</a:t>
            </a: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best</a:t>
            </a: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performance</a:t>
            </a: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and</a:t>
            </a: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lowest</a:t>
            </a: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cost</a:t>
            </a:r>
            <a:endParaRPr lang="sl-SI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sl-SI" dirty="0" smtClean="0"/>
          </a:p>
          <a:p>
            <a:endParaRPr lang="sl-SI" dirty="0" smtClean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 smtClean="0"/>
              <a:t>RELATED SOLUTIONS FROM ROBOTINA:</a:t>
            </a:r>
          </a:p>
          <a:p>
            <a:pPr marL="0" indent="0">
              <a:buNone/>
            </a:pPr>
            <a:endParaRPr lang="sl-SI" dirty="0" smtClean="0"/>
          </a:p>
          <a:p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HIQ – Home</a:t>
            </a:r>
          </a:p>
          <a:p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NOC – </a:t>
            </a:r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advanced</a:t>
            </a: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operational</a:t>
            </a: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centre</a:t>
            </a:r>
          </a:p>
          <a:p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COS – </a:t>
            </a:r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Cognitive</a:t>
            </a: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Optimization</a:t>
            </a:r>
            <a:r>
              <a:rPr lang="sl-SI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System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05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42602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55" y="56002"/>
            <a:ext cx="880366" cy="3166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1383" y="730523"/>
            <a:ext cx="99986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200" dirty="0" err="1" smtClean="0"/>
              <a:t>From</a:t>
            </a:r>
            <a:r>
              <a:rPr lang="sl-SI" sz="3200" dirty="0" smtClean="0"/>
              <a:t> </a:t>
            </a:r>
            <a:r>
              <a:rPr lang="sl-SI" sz="3200" dirty="0" err="1" smtClean="0"/>
              <a:t>Automation</a:t>
            </a:r>
            <a:r>
              <a:rPr lang="sl-SI" sz="3200" dirty="0" smtClean="0"/>
              <a:t> to </a:t>
            </a:r>
            <a:r>
              <a:rPr lang="sl-SI" sz="3200" dirty="0" smtClean="0">
                <a:solidFill>
                  <a:srgbClr val="0070C0"/>
                </a:solidFill>
              </a:rPr>
              <a:t>B</a:t>
            </a:r>
            <a:r>
              <a:rPr lang="sl-SI" sz="3200" dirty="0" smtClean="0"/>
              <a:t>IQ – sustainable building intelligence</a:t>
            </a:r>
            <a:endParaRPr lang="en-US" sz="3200" dirty="0"/>
          </a:p>
        </p:txBody>
      </p:sp>
      <p:sp>
        <p:nvSpPr>
          <p:cNvPr id="12" name="Rectangle 11"/>
          <p:cNvSpPr/>
          <p:nvPr/>
        </p:nvSpPr>
        <p:spPr>
          <a:xfrm>
            <a:off x="1123858" y="3933056"/>
            <a:ext cx="2163830" cy="14987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Rectangle 12"/>
          <p:cNvSpPr/>
          <p:nvPr/>
        </p:nvSpPr>
        <p:spPr>
          <a:xfrm>
            <a:off x="1123858" y="1772816"/>
            <a:ext cx="2163830" cy="17667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7" name="TextBox 16"/>
          <p:cNvSpPr txBox="1"/>
          <p:nvPr/>
        </p:nvSpPr>
        <p:spPr>
          <a:xfrm>
            <a:off x="1166138" y="4078615"/>
            <a:ext cx="6586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 smtClean="0"/>
              <a:t>Home</a:t>
            </a:r>
            <a:endParaRPr lang="sl-SI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1271464" y="2054148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 smtClean="0"/>
              <a:t>BMS</a:t>
            </a:r>
            <a:endParaRPr lang="sl-SI" sz="1400" dirty="0"/>
          </a:p>
        </p:txBody>
      </p:sp>
      <p:pic>
        <p:nvPicPr>
          <p:cNvPr id="20" name="Picture 5" descr="House modern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7004" y="4706679"/>
            <a:ext cx="886818" cy="665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" descr="DSC_008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7834" y="2634354"/>
            <a:ext cx="1036344" cy="689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681864" y="3958456"/>
            <a:ext cx="16058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07950">
              <a:buFontTx/>
              <a:buChar char="-"/>
            </a:pPr>
            <a:r>
              <a:rPr lang="sl-SI" sz="1400" dirty="0" smtClean="0">
                <a:solidFill>
                  <a:srgbClr val="0070C0"/>
                </a:solidFill>
              </a:rPr>
              <a:t>Automate</a:t>
            </a:r>
          </a:p>
          <a:p>
            <a:pPr marL="285750" indent="-107950">
              <a:buFontTx/>
              <a:buChar char="-"/>
            </a:pPr>
            <a:r>
              <a:rPr lang="sl-SI" sz="1400" dirty="0" smtClean="0">
                <a:solidFill>
                  <a:srgbClr val="0070C0"/>
                </a:solidFill>
              </a:rPr>
              <a:t>Connect </a:t>
            </a:r>
            <a:endParaRPr lang="sl-SI" sz="1400" dirty="0">
              <a:solidFill>
                <a:srgbClr val="0070C0"/>
              </a:solidFill>
            </a:endParaRPr>
          </a:p>
          <a:p>
            <a:pPr marL="177800"/>
            <a:endParaRPr lang="sl-SI" sz="1400" dirty="0" smtClean="0">
              <a:solidFill>
                <a:srgbClr val="0070C0"/>
              </a:solidFill>
            </a:endParaRPr>
          </a:p>
          <a:p>
            <a:pPr marL="285750" indent="-107950">
              <a:buFontTx/>
              <a:buChar char="-"/>
            </a:pPr>
            <a:r>
              <a:rPr lang="sl-SI" sz="1400" dirty="0" smtClean="0"/>
              <a:t>Villas</a:t>
            </a:r>
          </a:p>
          <a:p>
            <a:pPr marL="285750" indent="-107950">
              <a:buFontTx/>
              <a:buChar char="-"/>
            </a:pPr>
            <a:r>
              <a:rPr lang="sl-SI" sz="1400" dirty="0" smtClean="0"/>
              <a:t>Appartments</a:t>
            </a:r>
          </a:p>
          <a:p>
            <a:pPr marL="285750" indent="-107950">
              <a:buFontTx/>
              <a:buChar char="-"/>
            </a:pPr>
            <a:r>
              <a:rPr lang="sl-SI" sz="1400" dirty="0"/>
              <a:t>R</a:t>
            </a:r>
            <a:r>
              <a:rPr lang="sl-SI" sz="1400" dirty="0" smtClean="0"/>
              <a:t>esidential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1843938" y="1772817"/>
            <a:ext cx="14437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07950">
              <a:buFontTx/>
              <a:buChar char="-"/>
            </a:pPr>
            <a:r>
              <a:rPr lang="sl-SI" sz="1400" dirty="0" smtClean="0">
                <a:solidFill>
                  <a:srgbClr val="0070C0"/>
                </a:solidFill>
              </a:rPr>
              <a:t>Automate</a:t>
            </a:r>
          </a:p>
          <a:p>
            <a:pPr marL="285750" indent="-107950">
              <a:buFontTx/>
              <a:buChar char="-"/>
            </a:pPr>
            <a:r>
              <a:rPr lang="sl-SI" sz="1400" dirty="0" smtClean="0">
                <a:solidFill>
                  <a:srgbClr val="0070C0"/>
                </a:solidFill>
              </a:rPr>
              <a:t>Connect</a:t>
            </a:r>
          </a:p>
          <a:p>
            <a:pPr marL="177800"/>
            <a:endParaRPr lang="sl-SI" sz="1400" dirty="0" smtClean="0">
              <a:solidFill>
                <a:srgbClr val="0070C0"/>
              </a:solidFill>
            </a:endParaRPr>
          </a:p>
          <a:p>
            <a:pPr marL="285750" indent="-107950">
              <a:buFontTx/>
              <a:buChar char="-"/>
            </a:pPr>
            <a:r>
              <a:rPr lang="sl-SI" sz="1400" dirty="0" smtClean="0"/>
              <a:t>Offices</a:t>
            </a:r>
          </a:p>
          <a:p>
            <a:pPr marL="285750" indent="-107950">
              <a:buFontTx/>
              <a:buChar char="-"/>
            </a:pPr>
            <a:r>
              <a:rPr lang="sl-SI" sz="1400" dirty="0" smtClean="0"/>
              <a:t>Hospitals</a:t>
            </a:r>
          </a:p>
          <a:p>
            <a:pPr marL="285750" indent="-107950">
              <a:buFontTx/>
              <a:buChar char="-"/>
            </a:pPr>
            <a:r>
              <a:rPr lang="sl-SI" sz="1400" dirty="0" smtClean="0"/>
              <a:t>Malls</a:t>
            </a:r>
          </a:p>
          <a:p>
            <a:pPr marL="285750" indent="-107950">
              <a:buFontTx/>
              <a:buChar char="-"/>
            </a:pPr>
            <a:r>
              <a:rPr lang="sl-SI" sz="1400" dirty="0" smtClean="0"/>
              <a:t>Schools</a:t>
            </a:r>
          </a:p>
          <a:p>
            <a:pPr marL="285750" indent="-107950">
              <a:buFontTx/>
              <a:buChar char="-"/>
            </a:pPr>
            <a:r>
              <a:rPr lang="sl-SI" sz="1400" dirty="0" smtClean="0"/>
              <a:t>Airports</a:t>
            </a:r>
            <a:endParaRPr lang="en-US" sz="1400" dirty="0"/>
          </a:p>
        </p:txBody>
      </p:sp>
      <p:sp>
        <p:nvSpPr>
          <p:cNvPr id="14" name="Rectangle 13"/>
          <p:cNvSpPr/>
          <p:nvPr/>
        </p:nvSpPr>
        <p:spPr>
          <a:xfrm>
            <a:off x="4007768" y="2324335"/>
            <a:ext cx="1940051" cy="22322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72000" rtlCol="0" anchor="ctr"/>
          <a:lstStyle/>
          <a:p>
            <a:pPr algn="ctr"/>
            <a:endParaRPr lang="sl-SI"/>
          </a:p>
        </p:txBody>
      </p:sp>
      <p:sp>
        <p:nvSpPr>
          <p:cNvPr id="16" name="TextBox 15"/>
          <p:cNvSpPr txBox="1"/>
          <p:nvPr/>
        </p:nvSpPr>
        <p:spPr>
          <a:xfrm>
            <a:off x="4149766" y="2410908"/>
            <a:ext cx="1658202" cy="307777"/>
          </a:xfrm>
          <a:prstGeom prst="rect">
            <a:avLst/>
          </a:prstGeom>
          <a:noFill/>
        </p:spPr>
        <p:txBody>
          <a:bodyPr wrap="square" lIns="0" rIns="72000" rtlCol="0">
            <a:spAutoFit/>
          </a:bodyPr>
          <a:lstStyle/>
          <a:p>
            <a:r>
              <a:rPr lang="sl-SI" sz="1400" dirty="0" err="1" smtClean="0">
                <a:solidFill>
                  <a:srgbClr val="0070C0"/>
                </a:solidFill>
              </a:rPr>
              <a:t>Facility</a:t>
            </a:r>
            <a:r>
              <a:rPr lang="sl-SI" sz="1400" dirty="0" smtClean="0">
                <a:solidFill>
                  <a:srgbClr val="0070C0"/>
                </a:solidFill>
              </a:rPr>
              <a:t> Management</a:t>
            </a:r>
            <a:endParaRPr lang="sl-SI" sz="1400" dirty="0">
              <a:solidFill>
                <a:srgbClr val="0070C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123858" y="5894347"/>
            <a:ext cx="10151545" cy="22820"/>
          </a:xfrm>
          <a:prstGeom prst="straightConnector1">
            <a:avLst/>
          </a:prstGeom>
          <a:ln>
            <a:prstDash val="lgDash"/>
            <a:headEnd type="oval" w="med" len="med"/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11424" y="589419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Single platform</a:t>
            </a:r>
            <a:endParaRPr lang="sl-SI" dirty="0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807" y="4412567"/>
            <a:ext cx="1320940" cy="700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4007768" y="2780240"/>
            <a:ext cx="2031345" cy="1384995"/>
          </a:xfrm>
          <a:prstGeom prst="rect">
            <a:avLst/>
          </a:prstGeom>
          <a:noFill/>
        </p:spPr>
        <p:txBody>
          <a:bodyPr wrap="square" lIns="0" rIns="72000" rtlCol="0">
            <a:spAutoFit/>
          </a:bodyPr>
          <a:lstStyle/>
          <a:p>
            <a:pPr marL="285750" indent="-107950">
              <a:buFontTx/>
              <a:buChar char="-"/>
            </a:pPr>
            <a:r>
              <a:rPr lang="sl-SI" sz="1400" dirty="0" smtClean="0"/>
              <a:t>Fault detection</a:t>
            </a:r>
          </a:p>
          <a:p>
            <a:pPr marL="285750" indent="-107950">
              <a:buFontTx/>
              <a:buChar char="-"/>
            </a:pPr>
            <a:r>
              <a:rPr lang="sl-SI" sz="1400" dirty="0" smtClean="0"/>
              <a:t>Maintenance</a:t>
            </a:r>
          </a:p>
          <a:p>
            <a:pPr marL="285750" indent="-107950">
              <a:buFontTx/>
              <a:buChar char="-"/>
            </a:pPr>
            <a:r>
              <a:rPr lang="sl-SI" sz="1400" dirty="0" smtClean="0"/>
              <a:t>Informed action</a:t>
            </a:r>
          </a:p>
          <a:p>
            <a:pPr marL="285750" indent="-107950">
              <a:buFontTx/>
              <a:buChar char="-"/>
            </a:pPr>
            <a:r>
              <a:rPr lang="sl-SI" sz="1400" dirty="0" smtClean="0"/>
              <a:t>NOC</a:t>
            </a:r>
          </a:p>
          <a:p>
            <a:pPr marL="285750" indent="-107950">
              <a:buFontTx/>
              <a:buChar char="-"/>
            </a:pPr>
            <a:r>
              <a:rPr lang="sl-SI" sz="1400" dirty="0" smtClean="0"/>
              <a:t>Fleet management</a:t>
            </a:r>
          </a:p>
          <a:p>
            <a:endParaRPr lang="sl-SI" sz="1400" dirty="0" smtClean="0"/>
          </a:p>
        </p:txBody>
      </p:sp>
      <p:grpSp>
        <p:nvGrpSpPr>
          <p:cNvPr id="3" name="Group 2"/>
          <p:cNvGrpSpPr/>
          <p:nvPr/>
        </p:nvGrpSpPr>
        <p:grpSpPr>
          <a:xfrm>
            <a:off x="6471649" y="2324335"/>
            <a:ext cx="2244733" cy="2808312"/>
            <a:chOff x="7322828" y="2780928"/>
            <a:chExt cx="1916285" cy="2808312"/>
          </a:xfrm>
        </p:grpSpPr>
        <p:sp>
          <p:nvSpPr>
            <p:cNvPr id="19" name="Rectangle 18"/>
            <p:cNvSpPr/>
            <p:nvPr/>
          </p:nvSpPr>
          <p:spPr>
            <a:xfrm>
              <a:off x="7330193" y="2780928"/>
              <a:ext cx="1656184" cy="22322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rIns="72000" rtlCol="0" anchor="ctr"/>
            <a:lstStyle/>
            <a:p>
              <a:pPr algn="ctr"/>
              <a:endParaRPr lang="sl-SI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464152" y="2867501"/>
              <a:ext cx="1443618" cy="307777"/>
            </a:xfrm>
            <a:prstGeom prst="rect">
              <a:avLst/>
            </a:prstGeom>
            <a:noFill/>
          </p:spPr>
          <p:txBody>
            <a:bodyPr wrap="square" lIns="0" rIns="72000" rtlCol="0">
              <a:spAutoFit/>
            </a:bodyPr>
            <a:lstStyle/>
            <a:p>
              <a:r>
                <a:rPr lang="sl-SI" sz="1400" dirty="0" err="1" smtClean="0">
                  <a:solidFill>
                    <a:srgbClr val="0070C0"/>
                  </a:solidFill>
                </a:rPr>
                <a:t>Energy</a:t>
              </a:r>
              <a:r>
                <a:rPr lang="sl-SI" sz="1400" dirty="0" smtClean="0">
                  <a:solidFill>
                    <a:srgbClr val="0070C0"/>
                  </a:solidFill>
                </a:rPr>
                <a:t> </a:t>
              </a:r>
              <a:r>
                <a:rPr lang="sl-SI" sz="1400" dirty="0" err="1" smtClean="0">
                  <a:solidFill>
                    <a:srgbClr val="0070C0"/>
                  </a:solidFill>
                </a:rPr>
                <a:t>Efficiency</a:t>
              </a:r>
              <a:endParaRPr lang="sl-SI" sz="1400" dirty="0">
                <a:solidFill>
                  <a:srgbClr val="0070C0"/>
                </a:solidFill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0528" y="4710229"/>
              <a:ext cx="879011" cy="87901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322828" y="3211433"/>
              <a:ext cx="1916285" cy="1169551"/>
            </a:xfrm>
            <a:prstGeom prst="rect">
              <a:avLst/>
            </a:prstGeom>
            <a:noFill/>
          </p:spPr>
          <p:txBody>
            <a:bodyPr wrap="square" lIns="0" rIns="72000" rtlCol="0">
              <a:spAutoFit/>
            </a:bodyPr>
            <a:lstStyle/>
            <a:p>
              <a:pPr marL="285750" indent="-107950">
                <a:buFontTx/>
                <a:buChar char="-"/>
              </a:pPr>
              <a:r>
                <a:rPr lang="sl-SI" sz="1400" dirty="0" smtClean="0"/>
                <a:t>All Assets</a:t>
              </a:r>
            </a:p>
            <a:p>
              <a:pPr marL="285750" indent="-107950">
                <a:buFontTx/>
                <a:buChar char="-"/>
              </a:pPr>
              <a:r>
                <a:rPr lang="sl-SI" sz="1400" dirty="0" smtClean="0"/>
                <a:t>Analyize</a:t>
              </a:r>
            </a:p>
            <a:p>
              <a:pPr marL="285750" indent="-107950">
                <a:buFontTx/>
                <a:buChar char="-"/>
              </a:pPr>
              <a:r>
                <a:rPr lang="sl-SI" sz="1400" dirty="0" smtClean="0"/>
                <a:t>Dynamically optimize</a:t>
              </a:r>
            </a:p>
            <a:p>
              <a:pPr marL="285750" indent="-107950">
                <a:buFontTx/>
                <a:buChar char="-"/>
              </a:pPr>
              <a:r>
                <a:rPr lang="sl-SI" sz="1400" dirty="0" smtClean="0"/>
                <a:t>Save </a:t>
              </a:r>
            </a:p>
            <a:p>
              <a:pPr marL="285750" indent="-107950">
                <a:buFontTx/>
                <a:buChar char="-"/>
              </a:pPr>
              <a:r>
                <a:rPr lang="sl-SI" sz="1400" dirty="0" smtClean="0"/>
                <a:t>Subscribe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8924085" y="2324335"/>
            <a:ext cx="1940051" cy="22322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72000" rtlCol="0" anchor="ctr"/>
          <a:lstStyle/>
          <a:p>
            <a:pPr algn="ctr"/>
            <a:endParaRPr lang="sl-SI" dirty="0"/>
          </a:p>
        </p:txBody>
      </p:sp>
      <p:sp>
        <p:nvSpPr>
          <p:cNvPr id="31" name="TextBox 30"/>
          <p:cNvSpPr txBox="1"/>
          <p:nvPr/>
        </p:nvSpPr>
        <p:spPr>
          <a:xfrm>
            <a:off x="9058045" y="2410908"/>
            <a:ext cx="1718475" cy="307777"/>
          </a:xfrm>
          <a:prstGeom prst="rect">
            <a:avLst/>
          </a:prstGeom>
          <a:noFill/>
        </p:spPr>
        <p:txBody>
          <a:bodyPr wrap="square" lIns="0" rIns="72000" rtlCol="0">
            <a:spAutoFit/>
          </a:bodyPr>
          <a:lstStyle/>
          <a:p>
            <a:r>
              <a:rPr lang="sl-SI" sz="1400" dirty="0" err="1" smtClean="0">
                <a:solidFill>
                  <a:srgbClr val="0070C0"/>
                </a:solidFill>
              </a:rPr>
              <a:t>Building</a:t>
            </a:r>
            <a:r>
              <a:rPr lang="sl-SI" sz="1400" dirty="0" smtClean="0">
                <a:solidFill>
                  <a:srgbClr val="0070C0"/>
                </a:solidFill>
              </a:rPr>
              <a:t> IQ in Business</a:t>
            </a:r>
            <a:endParaRPr lang="sl-SI" sz="1400" dirty="0">
              <a:solidFill>
                <a:srgbClr val="0070C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916721" y="2754840"/>
            <a:ext cx="1628378" cy="1815882"/>
          </a:xfrm>
          <a:prstGeom prst="rect">
            <a:avLst/>
          </a:prstGeom>
          <a:noFill/>
        </p:spPr>
        <p:txBody>
          <a:bodyPr wrap="square" lIns="0" rIns="72000" rtlCol="0">
            <a:spAutoFit/>
          </a:bodyPr>
          <a:lstStyle/>
          <a:p>
            <a:pPr marL="285750" indent="-107950">
              <a:buFontTx/>
              <a:buChar char="-"/>
            </a:pPr>
            <a:r>
              <a:rPr lang="sl-SI" sz="1400" dirty="0" smtClean="0"/>
              <a:t>businesses</a:t>
            </a:r>
          </a:p>
          <a:p>
            <a:pPr marL="285750" indent="-107950">
              <a:buFontTx/>
              <a:buChar char="-"/>
            </a:pPr>
            <a:r>
              <a:rPr lang="sl-SI" sz="1400" dirty="0" smtClean="0"/>
              <a:t>Integrate data</a:t>
            </a:r>
          </a:p>
          <a:p>
            <a:pPr marL="285750" indent="-107950">
              <a:buFontTx/>
              <a:buChar char="-"/>
            </a:pPr>
            <a:r>
              <a:rPr lang="sl-SI" sz="1400" dirty="0" smtClean="0"/>
              <a:t>Corelate </a:t>
            </a:r>
          </a:p>
          <a:p>
            <a:pPr marL="285750" indent="-107950">
              <a:buFontTx/>
              <a:buChar char="-"/>
            </a:pPr>
            <a:r>
              <a:rPr lang="sl-SI" sz="1400" dirty="0" smtClean="0"/>
              <a:t>Decide</a:t>
            </a:r>
          </a:p>
          <a:p>
            <a:pPr marL="285750" indent="-107950">
              <a:buFontTx/>
              <a:buChar char="-"/>
            </a:pPr>
            <a:r>
              <a:rPr lang="sl-SI" sz="1400" dirty="0" smtClean="0"/>
              <a:t>Act</a:t>
            </a:r>
          </a:p>
          <a:p>
            <a:pPr marL="285750" indent="-107950">
              <a:buFontTx/>
              <a:buChar char="-"/>
            </a:pPr>
            <a:r>
              <a:rPr lang="sl-SI" sz="1400" dirty="0" smtClean="0"/>
              <a:t>Operations</a:t>
            </a:r>
          </a:p>
          <a:p>
            <a:pPr marL="285750" indent="-107950">
              <a:buFontTx/>
              <a:buChar char="-"/>
            </a:pPr>
            <a:r>
              <a:rPr lang="sl-SI" sz="1400" dirty="0" smtClean="0"/>
              <a:t>Strategy</a:t>
            </a:r>
          </a:p>
          <a:p>
            <a:pPr marL="285750" indent="-285750">
              <a:buFontTx/>
              <a:buChar char="-"/>
            </a:pPr>
            <a:endParaRPr lang="sl-SI" sz="1400" dirty="0" smtClean="0"/>
          </a:p>
        </p:txBody>
      </p:sp>
      <p:sp>
        <p:nvSpPr>
          <p:cNvPr id="34" name="TextBox 33"/>
          <p:cNvSpPr txBox="1"/>
          <p:nvPr/>
        </p:nvSpPr>
        <p:spPr>
          <a:xfrm>
            <a:off x="9250508" y="5894347"/>
            <a:ext cx="2332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Integrated solution</a:t>
            </a:r>
            <a:endParaRPr lang="sl-SI" dirty="0"/>
          </a:p>
        </p:txBody>
      </p:sp>
      <p:pic>
        <p:nvPicPr>
          <p:cNvPr id="2050" name="Picture 2" descr="C:\Users\Direktor\OneDrive\AKTUALNO - V DELU\image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118" y="4432688"/>
            <a:ext cx="1183690" cy="724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67004" y="6309553"/>
            <a:ext cx="7145220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FROM AUTOMATION TO BI - COMPLETE SOLUTION FROM MANUFACTURER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65438" y="553507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err="1" smtClean="0">
                <a:solidFill>
                  <a:schemeClr val="bg1">
                    <a:lumMod val="50000"/>
                  </a:schemeClr>
                </a:solidFill>
              </a:rPr>
              <a:t>Automate</a:t>
            </a:r>
            <a:endParaRPr lang="sl-SI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972562" y="5524937"/>
            <a:ext cx="287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err="1" smtClean="0">
                <a:solidFill>
                  <a:schemeClr val="bg1">
                    <a:lumMod val="50000"/>
                  </a:schemeClr>
                </a:solidFill>
              </a:rPr>
              <a:t>Operate</a:t>
            </a:r>
            <a:endParaRPr lang="sl-SI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945140" y="5535078"/>
            <a:ext cx="3055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err="1" smtClean="0">
                <a:solidFill>
                  <a:schemeClr val="bg1">
                    <a:lumMod val="50000"/>
                  </a:schemeClr>
                </a:solidFill>
              </a:rPr>
              <a:t>Optimize</a:t>
            </a:r>
            <a:r>
              <a:rPr lang="sl-SI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lang="sl-SI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bg1">
                    <a:lumMod val="50000"/>
                  </a:schemeClr>
                </a:solidFill>
              </a:rPr>
              <a:t>use</a:t>
            </a:r>
            <a:r>
              <a:rPr lang="sl-SI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bg1">
                    <a:lumMod val="50000"/>
                  </a:schemeClr>
                </a:solidFill>
              </a:rPr>
              <a:t>for</a:t>
            </a:r>
            <a:r>
              <a:rPr lang="sl-SI" dirty="0" smtClean="0">
                <a:solidFill>
                  <a:schemeClr val="bg1">
                    <a:lumMod val="50000"/>
                  </a:schemeClr>
                </a:solidFill>
              </a:rPr>
              <a:t> business</a:t>
            </a:r>
            <a:endParaRPr lang="sl-SI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54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42602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55" y="56002"/>
            <a:ext cx="880366" cy="3166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891213" y="479368"/>
            <a:ext cx="13612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400" dirty="0" smtClean="0">
                <a:solidFill>
                  <a:srgbClr val="0070C0"/>
                </a:solidFill>
              </a:rPr>
              <a:t>BMS</a:t>
            </a:r>
            <a:r>
              <a:rPr lang="sl-SI" sz="4400" dirty="0" smtClean="0">
                <a:solidFill>
                  <a:schemeClr val="tx2"/>
                </a:solidFill>
              </a:rPr>
              <a:t> </a:t>
            </a:r>
            <a:endParaRPr lang="en-US" sz="4400" dirty="0">
              <a:solidFill>
                <a:schemeClr val="tx2"/>
              </a:solidFill>
            </a:endParaRPr>
          </a:p>
        </p:txBody>
      </p:sp>
      <p:pic>
        <p:nvPicPr>
          <p:cNvPr id="7" name="Picture 2" descr="rimsketoplice20"/>
          <p:cNvPicPr>
            <a:picLocks noChangeAspect="1" noChangeArrowheads="1"/>
          </p:cNvPicPr>
          <p:nvPr/>
        </p:nvPicPr>
        <p:blipFill rotWithShape="1">
          <a:blip r:embed="rId4" cstate="print"/>
          <a:srcRect l="12657" r="837"/>
          <a:stretch/>
        </p:blipFill>
        <p:spPr bwMode="auto">
          <a:xfrm>
            <a:off x="601778" y="3264526"/>
            <a:ext cx="3132000" cy="2308202"/>
          </a:xfrm>
          <a:prstGeom prst="rect">
            <a:avLst/>
          </a:prstGeom>
          <a:noFill/>
        </p:spPr>
      </p:pic>
      <p:pic>
        <p:nvPicPr>
          <p:cNvPr id="8" name="Picture 2" descr="http://www.dunajskavertikala.si/vsebina/mali%20bener%20prva%20stran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778" y="3264526"/>
            <a:ext cx="3311199" cy="2308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413" r="10173" b="1455"/>
          <a:stretch/>
        </p:blipFill>
        <p:spPr bwMode="auto">
          <a:xfrm>
            <a:off x="4102129" y="645631"/>
            <a:ext cx="5268236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b="25137"/>
          <a:stretch/>
        </p:blipFill>
        <p:spPr>
          <a:xfrm>
            <a:off x="7044977" y="3345631"/>
            <a:ext cx="4207506" cy="2227097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656" y="6590729"/>
            <a:ext cx="267270" cy="2672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02" y="645631"/>
            <a:ext cx="3504127" cy="262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437107" y="1442634"/>
            <a:ext cx="26355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sl-SI" sz="3200" b="1" dirty="0" err="1" smtClean="0"/>
              <a:t>automation</a:t>
            </a:r>
            <a:r>
              <a:rPr lang="sl-SI" sz="3200" b="1" dirty="0" smtClean="0"/>
              <a:t> </a:t>
            </a:r>
          </a:p>
          <a:p>
            <a:pPr marL="285750" indent="-285750">
              <a:buFontTx/>
              <a:buChar char="-"/>
            </a:pPr>
            <a:r>
              <a:rPr lang="sl-SI" sz="3200" b="1" dirty="0" err="1" smtClean="0"/>
              <a:t>operation</a:t>
            </a:r>
            <a:endParaRPr lang="sl-SI" sz="3200" b="1" dirty="0" smtClean="0"/>
          </a:p>
          <a:p>
            <a:pPr marL="285750" indent="-285750">
              <a:buFontTx/>
              <a:buChar char="-"/>
            </a:pPr>
            <a:r>
              <a:rPr lang="sl-SI" sz="3200" b="1" dirty="0" err="1" smtClean="0"/>
              <a:t>optimization</a:t>
            </a:r>
            <a:endParaRPr lang="sl-SI" sz="3200" b="1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598002" y="6265234"/>
            <a:ext cx="11288316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HOME, BUSINESS, HOSPITALITY, AMBIENT ASSISTED, PUBLIC…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75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42602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55" y="56002"/>
            <a:ext cx="880366" cy="3166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085" y="3715854"/>
            <a:ext cx="1687595" cy="18025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8716790" y="441304"/>
            <a:ext cx="34390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dirty="0" err="1" smtClean="0">
                <a:solidFill>
                  <a:schemeClr val="tx2"/>
                </a:solidFill>
              </a:rPr>
              <a:t>Layers</a:t>
            </a:r>
            <a:r>
              <a:rPr lang="sl-SI" sz="4400" dirty="0" smtClean="0">
                <a:solidFill>
                  <a:schemeClr val="tx2"/>
                </a:solidFill>
              </a:rPr>
              <a:t> </a:t>
            </a:r>
            <a:r>
              <a:rPr lang="sl-SI" sz="4400" dirty="0" err="1" smtClean="0">
                <a:solidFill>
                  <a:schemeClr val="tx2"/>
                </a:solidFill>
              </a:rPr>
              <a:t>of</a:t>
            </a:r>
            <a:r>
              <a:rPr lang="sl-SI" sz="4400" dirty="0" smtClean="0">
                <a:solidFill>
                  <a:schemeClr val="tx2"/>
                </a:solidFill>
              </a:rPr>
              <a:t> BMS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773629" y="1743964"/>
            <a:ext cx="6093748" cy="114310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34453" tIns="107563" rIns="134453" bIns="107563" numCol="1" rtlCol="0" anchor="t" anchorCtr="0" compatLnSpc="1">
            <a:prstTxWarp prst="textNoShape">
              <a:avLst/>
            </a:prstTxWarp>
          </a:bodyPr>
          <a:lstStyle/>
          <a:p>
            <a:pPr defTabSz="685553" fontAlgn="base">
              <a:spcBef>
                <a:spcPct val="0"/>
              </a:spcBef>
              <a:spcAft>
                <a:spcPct val="0"/>
              </a:spcAft>
            </a:pPr>
            <a:r>
              <a:rPr lang="sl-SI" sz="1500" b="1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Operate</a:t>
            </a:r>
            <a:r>
              <a:rPr lang="sl-SI" sz="1500" b="1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: </a:t>
            </a:r>
            <a:r>
              <a:rPr lang="sl-SI" sz="1500" b="1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Build</a:t>
            </a:r>
            <a:r>
              <a:rPr lang="sl-SI" sz="1500" b="1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 on 64 bit </a:t>
            </a:r>
            <a:r>
              <a:rPr lang="sl-SI" sz="1500" b="1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technology</a:t>
            </a:r>
            <a:r>
              <a:rPr lang="sl-SI" sz="1500" b="1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 </a:t>
            </a:r>
            <a:r>
              <a:rPr lang="sl-SI" sz="1500" b="1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with</a:t>
            </a:r>
            <a:r>
              <a:rPr lang="sl-SI" sz="1500" b="1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 advanced functions</a:t>
            </a:r>
            <a:endParaRPr lang="en-US" sz="1500" b="1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  <a:p>
            <a:pPr marL="168067" indent="-168067" defTabSz="68555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l-SI" sz="15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Alarming, trending, analyising </a:t>
            </a:r>
            <a:endParaRPr lang="en-US" sz="150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  <a:p>
            <a:pPr marL="168067" indent="-168067" defTabSz="68555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l-SI" sz="15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2D / 3D graphics  for live view– gives a fantastic user experience</a:t>
            </a:r>
            <a:endParaRPr lang="en-US" sz="150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  <a:p>
            <a:pPr marL="168067" indent="-168067" defTabSz="68555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l-SI" sz="15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Open conectivity and easy integration with other systems</a:t>
            </a:r>
            <a:endParaRPr lang="en-US" sz="15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773629" y="4293096"/>
            <a:ext cx="6093748" cy="114310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34453" tIns="107563" rIns="134453" bIns="107563" numCol="1" rtlCol="0" anchor="t" anchorCtr="0" compatLnSpc="1">
            <a:prstTxWarp prst="textNoShape">
              <a:avLst/>
            </a:prstTxWarp>
          </a:bodyPr>
          <a:lstStyle/>
          <a:p>
            <a:pPr defTabSz="685553" fontAlgn="base">
              <a:spcBef>
                <a:spcPct val="0"/>
              </a:spcBef>
              <a:spcAft>
                <a:spcPct val="0"/>
              </a:spcAft>
            </a:pPr>
            <a:r>
              <a:rPr lang="sl-SI" sz="1500" b="1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Automate</a:t>
            </a:r>
            <a:r>
              <a:rPr lang="sl-SI" sz="1500" b="1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 </a:t>
            </a:r>
            <a:r>
              <a:rPr lang="sl-SI" sz="1500" b="1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and</a:t>
            </a:r>
            <a:r>
              <a:rPr lang="sl-SI" sz="1500" b="1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 </a:t>
            </a:r>
            <a:r>
              <a:rPr lang="sl-SI" sz="1500" b="1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control</a:t>
            </a:r>
            <a:r>
              <a:rPr lang="sl-SI" sz="1500" b="1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: </a:t>
            </a:r>
            <a:r>
              <a:rPr lang="en-US" sz="1500" b="1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Unique distributed structure</a:t>
            </a:r>
          </a:p>
          <a:p>
            <a:pPr marL="168067" indent="-168067" defTabSz="68555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PLC / controller network on Ethernet backbone</a:t>
            </a:r>
          </a:p>
          <a:p>
            <a:pPr marL="168067" indent="-168067" defTabSz="68555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Different interfaces for 3d party systems</a:t>
            </a:r>
          </a:p>
          <a:p>
            <a:pPr marL="168067" indent="-168067" defTabSz="68555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OPC connectivity</a:t>
            </a:r>
            <a:r>
              <a:rPr lang="sl-SI" sz="15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, any type of I/O</a:t>
            </a:r>
            <a:r>
              <a:rPr lang="en-US" sz="15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 </a:t>
            </a:r>
            <a:endParaRPr lang="en-US" sz="15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773629" y="2996952"/>
            <a:ext cx="6093748" cy="1143104"/>
          </a:xfrm>
          <a:prstGeom prst="rect">
            <a:avLst/>
          </a:prstGeom>
          <a:solidFill>
            <a:srgbClr val="06AD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34453" tIns="107563" rIns="134453" bIns="107563" numCol="1" rtlCol="0" anchor="t" anchorCtr="0" compatLnSpc="1">
            <a:prstTxWarp prst="textNoShape">
              <a:avLst/>
            </a:prstTxWarp>
          </a:bodyPr>
          <a:lstStyle/>
          <a:p>
            <a:pPr defTabSz="685553" fontAlgn="base">
              <a:spcBef>
                <a:spcPct val="0"/>
              </a:spcBef>
              <a:spcAft>
                <a:spcPct val="0"/>
              </a:spcAft>
            </a:pPr>
            <a:r>
              <a:rPr lang="sl-SI" sz="1500" b="1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Connect various systems and unify the data </a:t>
            </a:r>
            <a:r>
              <a:rPr lang="sl-SI" sz="1500" b="1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structure</a:t>
            </a:r>
            <a:r>
              <a:rPr lang="sl-SI" sz="1500" b="1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: </a:t>
            </a:r>
            <a:r>
              <a:rPr lang="sl-SI" sz="1500" b="1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connect</a:t>
            </a:r>
            <a:r>
              <a:rPr lang="sl-SI" sz="1500" b="1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 </a:t>
            </a:r>
            <a:r>
              <a:rPr lang="sl-SI" sz="1500" b="1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everything</a:t>
            </a:r>
            <a:endParaRPr lang="en-US" sz="1500" b="1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  <a:p>
            <a:pPr marL="168067" indent="-168067" defTabSz="68555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l-SI" sz="15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Connect intelligent equipment (chillers, HVAC, security, fire, access…)</a:t>
            </a:r>
            <a:endParaRPr lang="en-US" sz="150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  <a:p>
            <a:pPr marL="168067" indent="-168067" defTabSz="68555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l-SI" sz="15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Other SCADA systems with controller stucture</a:t>
            </a:r>
            <a:endParaRPr lang="en-US" sz="150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  <a:p>
            <a:pPr marL="168067" indent="-168067" defTabSz="68555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l-SI" sz="15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Any standard protocol</a:t>
            </a:r>
            <a:endParaRPr lang="en-US" sz="15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304800" y="1743963"/>
            <a:ext cx="2285883" cy="11431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72000" tIns="107563" rIns="72000" bIns="107563" numCol="1" rtlCol="0" anchor="ctr" anchorCtr="0" compatLnSpc="1">
            <a:prstTxWarp prst="textNoShape">
              <a:avLst/>
            </a:prstTxWarp>
          </a:bodyPr>
          <a:lstStyle/>
          <a:p>
            <a:pPr algn="ctr" defTabSz="685553" fontAlgn="base">
              <a:spcBef>
                <a:spcPct val="0"/>
              </a:spcBef>
              <a:spcAft>
                <a:spcPct val="0"/>
              </a:spcAft>
            </a:pPr>
            <a:r>
              <a:rPr lang="sl-SI" sz="2400" b="1" dirty="0" smtClean="0">
                <a:solidFill>
                  <a:srgbClr val="FFC000"/>
                </a:solidFill>
              </a:rPr>
              <a:t>SCADA - OPERATIONS </a:t>
            </a:r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04800" y="4293096"/>
            <a:ext cx="2285883" cy="11431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34453" tIns="107563" rIns="134453" bIns="107563" numCol="1" rtlCol="0" anchor="ctr" anchorCtr="0" compatLnSpc="1">
            <a:prstTxWarp prst="textNoShape">
              <a:avLst/>
            </a:prstTxWarp>
          </a:bodyPr>
          <a:lstStyle/>
          <a:p>
            <a:pPr algn="ctr" defTabSz="685553" fontAlgn="base">
              <a:spcBef>
                <a:spcPct val="0"/>
              </a:spcBef>
              <a:spcAft>
                <a:spcPct val="0"/>
              </a:spcAft>
            </a:pPr>
            <a:r>
              <a:rPr lang="sl-SI" sz="2400" b="1" dirty="0" smtClean="0">
                <a:solidFill>
                  <a:srgbClr val="0070C0"/>
                </a:solidFill>
              </a:rPr>
              <a:t>BMS </a:t>
            </a:r>
            <a:r>
              <a:rPr lang="sl-SI" sz="2400" b="1" dirty="0" err="1" smtClean="0">
                <a:solidFill>
                  <a:srgbClr val="0070C0"/>
                </a:solidFill>
              </a:rPr>
              <a:t>Controllers</a:t>
            </a:r>
            <a:r>
              <a:rPr lang="sl-SI" sz="2400" b="1" dirty="0" smtClean="0">
                <a:solidFill>
                  <a:srgbClr val="0070C0"/>
                </a:solidFill>
              </a:rPr>
              <a:t> 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305943" y="2996952"/>
            <a:ext cx="2285883" cy="11431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34453" tIns="107563" rIns="134453" bIns="107563" numCol="1" rtlCol="0" anchor="ctr" anchorCtr="0" compatLnSpc="1">
            <a:prstTxWarp prst="textNoShape">
              <a:avLst/>
            </a:prstTxWarp>
          </a:bodyPr>
          <a:lstStyle/>
          <a:p>
            <a:pPr algn="ctr" defTabSz="685553" fontAlgn="base">
              <a:spcBef>
                <a:spcPct val="0"/>
              </a:spcBef>
              <a:spcAft>
                <a:spcPct val="0"/>
              </a:spcAft>
            </a:pPr>
            <a:r>
              <a:rPr lang="sl-SI" sz="2400" b="1" dirty="0" smtClean="0">
                <a:solidFill>
                  <a:srgbClr val="06AD00"/>
                </a:solidFill>
              </a:rPr>
              <a:t>IOT </a:t>
            </a:r>
            <a:r>
              <a:rPr lang="sl-SI" sz="2400" b="1" dirty="0" err="1" smtClean="0">
                <a:solidFill>
                  <a:srgbClr val="06AD00"/>
                </a:solidFill>
              </a:rPr>
              <a:t>linker</a:t>
            </a:r>
            <a:r>
              <a:rPr lang="sl-SI" sz="2400" b="1" dirty="0" smtClean="0">
                <a:solidFill>
                  <a:srgbClr val="06AD00"/>
                </a:solidFill>
              </a:rPr>
              <a:t> </a:t>
            </a:r>
            <a:endParaRPr lang="en-US" sz="2400" b="1" dirty="0">
              <a:solidFill>
                <a:srgbClr val="06AD00"/>
              </a:solidFill>
            </a:endParaRPr>
          </a:p>
        </p:txBody>
      </p:sp>
      <p:pic>
        <p:nvPicPr>
          <p:cNvPr id="14" name="Picture 13">
            <a:hlinkClick r:id="rId5" action="ppaction://hlinksldjump"/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656" y="6590729"/>
            <a:ext cx="267270" cy="267271"/>
          </a:xfrm>
          <a:prstGeom prst="rect">
            <a:avLst/>
          </a:prstGeom>
        </p:spPr>
      </p:pic>
      <p:sp>
        <p:nvSpPr>
          <p:cNvPr id="3" name="Up Arrow 2"/>
          <p:cNvSpPr/>
          <p:nvPr/>
        </p:nvSpPr>
        <p:spPr>
          <a:xfrm>
            <a:off x="5017196" y="1268760"/>
            <a:ext cx="504056" cy="36004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11824" y="827420"/>
            <a:ext cx="1512168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>
                <a:solidFill>
                  <a:schemeClr val="bg1"/>
                </a:solidFill>
              </a:rPr>
              <a:t>To BIQ level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Right Brace 16"/>
          <p:cNvSpPr/>
          <p:nvPr/>
        </p:nvSpPr>
        <p:spPr>
          <a:xfrm>
            <a:off x="8976320" y="1743963"/>
            <a:ext cx="504056" cy="3692237"/>
          </a:xfrm>
          <a:prstGeom prst="rightBrace">
            <a:avLst>
              <a:gd name="adj1" fmla="val 8333"/>
              <a:gd name="adj2" fmla="val 73032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 Brace 17"/>
          <p:cNvSpPr/>
          <p:nvPr/>
        </p:nvSpPr>
        <p:spPr>
          <a:xfrm>
            <a:off x="9862539" y="4293096"/>
            <a:ext cx="265909" cy="936102"/>
          </a:xfrm>
          <a:prstGeom prst="leftBrace">
            <a:avLst>
              <a:gd name="adj1" fmla="val 8333"/>
              <a:gd name="adj2" fmla="val 1645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6" descr="C:\Users\Direktor\OneDrive\2016 in\5 PPT in PROSPEKTI\HIQ\logoti in pravila\HIQ logotyp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6459943"/>
            <a:ext cx="626951" cy="31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28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42602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55" y="56002"/>
            <a:ext cx="880366" cy="316685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656" y="6590729"/>
            <a:ext cx="267270" cy="2672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9709" y="908720"/>
            <a:ext cx="72562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400" dirty="0" smtClean="0"/>
              <a:t> </a:t>
            </a:r>
            <a:r>
              <a:rPr lang="sl-SI" sz="4400" dirty="0" err="1" smtClean="0">
                <a:solidFill>
                  <a:srgbClr val="0070C0"/>
                </a:solidFill>
              </a:rPr>
              <a:t>B</a:t>
            </a:r>
            <a:r>
              <a:rPr lang="sl-SI" sz="4400" dirty="0" err="1" smtClean="0"/>
              <a:t>uilding</a:t>
            </a:r>
            <a:r>
              <a:rPr lang="sl-SI" sz="4400" dirty="0" smtClean="0"/>
              <a:t> </a:t>
            </a:r>
            <a:r>
              <a:rPr lang="sl-SI" sz="4400" dirty="0" smtClean="0">
                <a:solidFill>
                  <a:srgbClr val="0070C0"/>
                </a:solidFill>
              </a:rPr>
              <a:t>M</a:t>
            </a:r>
            <a:r>
              <a:rPr lang="sl-SI" sz="4400" dirty="0" smtClean="0"/>
              <a:t>anagement </a:t>
            </a:r>
            <a:r>
              <a:rPr lang="sl-SI" sz="4400" dirty="0" smtClean="0">
                <a:solidFill>
                  <a:srgbClr val="0070C0"/>
                </a:solidFill>
              </a:rPr>
              <a:t>S</a:t>
            </a:r>
            <a:r>
              <a:rPr lang="sl-SI" sz="4400" dirty="0" smtClean="0"/>
              <a:t>ystem</a:t>
            </a:r>
            <a:endParaRPr lang="en-US"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98" y="2940918"/>
            <a:ext cx="4286250" cy="28575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3094997"/>
            <a:ext cx="955229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41598" y="6221397"/>
            <a:ext cx="4286250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AUTOMATION &amp; INTERFACING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328" y="3793467"/>
            <a:ext cx="2065208" cy="2157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Left Arrow 17"/>
          <p:cNvSpPr/>
          <p:nvPr/>
        </p:nvSpPr>
        <p:spPr>
          <a:xfrm rot="10800000">
            <a:off x="8472264" y="4872088"/>
            <a:ext cx="794543" cy="312623"/>
          </a:xfrm>
          <a:prstGeom prst="leftArrow">
            <a:avLst/>
          </a:prstGeom>
          <a:solidFill>
            <a:srgbClr val="0070C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34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42602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55" y="56002"/>
            <a:ext cx="880366" cy="31668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31800" y="1416100"/>
            <a:ext cx="4023360" cy="4143217"/>
            <a:chOff x="277031" y="0"/>
            <a:chExt cx="4791217" cy="4933950"/>
          </a:xfrm>
        </p:grpSpPr>
        <p:sp>
          <p:nvSpPr>
            <p:cNvPr id="7" name="Rectangle 6"/>
            <p:cNvSpPr/>
            <p:nvPr/>
          </p:nvSpPr>
          <p:spPr bwMode="auto">
            <a:xfrm>
              <a:off x="277033" y="0"/>
              <a:ext cx="4791215" cy="1478865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53" tIns="201680" rIns="134453" bIns="10756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148" fontAlgn="base">
                <a:lnSpc>
                  <a:spcPct val="86000"/>
                </a:lnSpc>
                <a:spcBef>
                  <a:spcPct val="0"/>
                </a:spcBef>
                <a:spcAft>
                  <a:spcPts val="2206"/>
                </a:spcAft>
              </a:pPr>
              <a:r>
                <a:rPr lang="sl-SI" sz="3600" spc="-52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rPr>
                <a:t>Distributed Architecture</a:t>
              </a:r>
              <a:endParaRPr lang="en-US" sz="3600" spc="-52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277031" y="1586151"/>
              <a:ext cx="4791217" cy="3347799"/>
              <a:chOff x="376782" y="2216447"/>
              <a:chExt cx="7291708" cy="4262256"/>
            </a:xfrm>
          </p:grpSpPr>
          <p:sp>
            <p:nvSpPr>
              <p:cNvPr id="9" name="Rectangle 8"/>
              <p:cNvSpPr/>
              <p:nvPr/>
            </p:nvSpPr>
            <p:spPr bwMode="auto">
              <a:xfrm>
                <a:off x="376783" y="2216447"/>
                <a:ext cx="3603125" cy="2100517"/>
              </a:xfrm>
              <a:prstGeom prst="rect">
                <a:avLst/>
              </a:prstGeom>
              <a:solidFill>
                <a:srgbClr val="FF9900">
                  <a:alpha val="89804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en-US" sz="2600" spc="-52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Easy Config &amp; Flexible</a:t>
                </a:r>
                <a:endParaRPr lang="en-US" sz="2600" spc="-52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 bwMode="auto">
              <a:xfrm>
                <a:off x="4065365" y="2216447"/>
                <a:ext cx="3603125" cy="2100517"/>
              </a:xfrm>
              <a:prstGeom prst="rect">
                <a:avLst/>
              </a:prstGeom>
              <a:solidFill>
                <a:srgbClr val="0072C6">
                  <a:alpha val="90000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sl-SI" sz="2600" spc="-52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Scalable</a:t>
                </a:r>
                <a:endParaRPr lang="en-US" sz="2600" spc="-52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 bwMode="auto">
              <a:xfrm>
                <a:off x="376782" y="4378185"/>
                <a:ext cx="3603125" cy="2100516"/>
              </a:xfrm>
              <a:prstGeom prst="rect">
                <a:avLst/>
              </a:prstGeom>
              <a:solidFill>
                <a:srgbClr val="00487E">
                  <a:alpha val="90000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sl-SI" sz="2600" spc="-52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Device oriented</a:t>
                </a:r>
                <a:endParaRPr lang="en-US" sz="2600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 bwMode="auto">
              <a:xfrm>
                <a:off x="4065365" y="4378187"/>
                <a:ext cx="3603125" cy="2100516"/>
              </a:xfrm>
              <a:prstGeom prst="rect">
                <a:avLst/>
              </a:prstGeom>
              <a:solidFill>
                <a:srgbClr val="009E49">
                  <a:alpha val="90000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sl-SI" sz="2000" spc="-52" dirty="0" err="1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Programmable</a:t>
                </a:r>
                <a:endParaRPr lang="en-US" sz="2000" spc="-52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sp>
        <p:nvSpPr>
          <p:cNvPr id="13" name="TextBox 12"/>
          <p:cNvSpPr txBox="1"/>
          <p:nvPr/>
        </p:nvSpPr>
        <p:spPr>
          <a:xfrm>
            <a:off x="6809063" y="418289"/>
            <a:ext cx="53829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dirty="0" err="1">
                <a:solidFill>
                  <a:schemeClr val="tx2"/>
                </a:solidFill>
              </a:rPr>
              <a:t>A</a:t>
            </a:r>
            <a:r>
              <a:rPr lang="sl-SI" sz="4400" dirty="0" err="1" smtClean="0">
                <a:solidFill>
                  <a:schemeClr val="tx2"/>
                </a:solidFill>
              </a:rPr>
              <a:t>utomation</a:t>
            </a:r>
            <a:r>
              <a:rPr lang="sl-SI" sz="4400" dirty="0" smtClean="0">
                <a:solidFill>
                  <a:schemeClr val="tx2"/>
                </a:solidFill>
              </a:rPr>
              <a:t> Hardware </a:t>
            </a:r>
            <a:endParaRPr lang="en-US" sz="44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1904" y="980728"/>
            <a:ext cx="3867311" cy="47311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4" name="Picture 13">
            <a:hlinkClick r:id="rId5" action="ppaction://hlinksldjump"/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656" y="6590729"/>
            <a:ext cx="267270" cy="26727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0960552" y="1294165"/>
            <a:ext cx="936104" cy="687201"/>
            <a:chOff x="10488488" y="2060848"/>
            <a:chExt cx="936104" cy="687201"/>
          </a:xfrm>
        </p:grpSpPr>
        <p:sp>
          <p:nvSpPr>
            <p:cNvPr id="22" name="Rounded Rectangle 21"/>
            <p:cNvSpPr/>
            <p:nvPr/>
          </p:nvSpPr>
          <p:spPr>
            <a:xfrm>
              <a:off x="10488488" y="2060848"/>
              <a:ext cx="936104" cy="68720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18300" y="2191578"/>
              <a:ext cx="446488" cy="474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Left Arrow 23"/>
            <p:cNvSpPr/>
            <p:nvPr/>
          </p:nvSpPr>
          <p:spPr>
            <a:xfrm>
              <a:off x="11064788" y="2404448"/>
              <a:ext cx="184902" cy="144016"/>
            </a:xfrm>
            <a:prstGeom prst="leftArrow">
              <a:avLst/>
            </a:prstGeom>
            <a:solidFill>
              <a:srgbClr val="00B0F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438392" y="6406063"/>
            <a:ext cx="7145220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FREE &amp; SCALABLE ARCHITECTURE FOR EASY SYSTEM INTEGRATION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6" name="Picture 6" descr="C:\Users\Direktor\OneDrive\2016 in\5 PPT in PROSPEKTI\HIQ\logoti in pravila\HIQ logotyp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6459943"/>
            <a:ext cx="626951" cy="31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84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42602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55" y="56002"/>
            <a:ext cx="880366" cy="31668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31800" y="1416100"/>
            <a:ext cx="4023360" cy="4143217"/>
            <a:chOff x="277031" y="0"/>
            <a:chExt cx="4791217" cy="4933950"/>
          </a:xfrm>
        </p:grpSpPr>
        <p:sp>
          <p:nvSpPr>
            <p:cNvPr id="7" name="Rectangle 6"/>
            <p:cNvSpPr/>
            <p:nvPr/>
          </p:nvSpPr>
          <p:spPr bwMode="auto">
            <a:xfrm>
              <a:off x="277033" y="0"/>
              <a:ext cx="4791215" cy="1478865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53" tIns="201680" rIns="134453" bIns="10756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148" fontAlgn="base">
                <a:lnSpc>
                  <a:spcPct val="86000"/>
                </a:lnSpc>
                <a:spcBef>
                  <a:spcPct val="0"/>
                </a:spcBef>
                <a:spcAft>
                  <a:spcPts val="2206"/>
                </a:spcAft>
              </a:pPr>
              <a:r>
                <a:rPr lang="sl-SI" sz="3600" spc="-52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rPr>
                <a:t>Large modules variety </a:t>
              </a:r>
              <a:endParaRPr lang="en-US" sz="3600" spc="-52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277031" y="1586151"/>
              <a:ext cx="4791217" cy="3347799"/>
              <a:chOff x="376782" y="2216447"/>
              <a:chExt cx="7291708" cy="4262256"/>
            </a:xfrm>
          </p:grpSpPr>
          <p:sp>
            <p:nvSpPr>
              <p:cNvPr id="9" name="Rectangle 8"/>
              <p:cNvSpPr/>
              <p:nvPr/>
            </p:nvSpPr>
            <p:spPr bwMode="auto">
              <a:xfrm>
                <a:off x="376783" y="2216447"/>
                <a:ext cx="3603125" cy="2100517"/>
              </a:xfrm>
              <a:prstGeom prst="rect">
                <a:avLst/>
              </a:prstGeom>
              <a:solidFill>
                <a:srgbClr val="FF9900">
                  <a:alpha val="89804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sl-SI" sz="2600" spc="-52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Field mount</a:t>
                </a:r>
                <a:endParaRPr lang="en-US" sz="2600" spc="-52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 bwMode="auto">
              <a:xfrm>
                <a:off x="4065365" y="2216447"/>
                <a:ext cx="3603125" cy="2100517"/>
              </a:xfrm>
              <a:prstGeom prst="rect">
                <a:avLst/>
              </a:prstGeom>
              <a:solidFill>
                <a:srgbClr val="0072C6">
                  <a:alpha val="90000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sl-SI" sz="2600" spc="-52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Cabinet mount</a:t>
                </a:r>
                <a:endParaRPr lang="en-US" sz="2600" spc="-52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 bwMode="auto">
              <a:xfrm>
                <a:off x="376782" y="4378185"/>
                <a:ext cx="3603125" cy="2100516"/>
              </a:xfrm>
              <a:prstGeom prst="rect">
                <a:avLst/>
              </a:prstGeom>
              <a:solidFill>
                <a:srgbClr val="00487E">
                  <a:alpha val="90000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sl-SI" sz="2600" spc="-52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Wall mount</a:t>
                </a:r>
                <a:endParaRPr lang="en-US" sz="2600" spc="-52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 bwMode="auto">
              <a:xfrm>
                <a:off x="4065365" y="4378187"/>
                <a:ext cx="3603125" cy="2100516"/>
              </a:xfrm>
              <a:prstGeom prst="rect">
                <a:avLst/>
              </a:prstGeom>
              <a:solidFill>
                <a:srgbClr val="009E49">
                  <a:alpha val="90000"/>
                </a:srgb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148" fontAlgn="base">
                  <a:lnSpc>
                    <a:spcPct val="86000"/>
                  </a:lnSpc>
                  <a:spcBef>
                    <a:spcPct val="0"/>
                  </a:spcBef>
                  <a:spcAft>
                    <a:spcPts val="1323"/>
                  </a:spcAft>
                </a:pPr>
                <a:r>
                  <a:rPr lang="sl-SI" sz="2600" spc="-52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j-lt"/>
                    <a:ea typeface="Segoe UI" panose="020B0502040204020203" pitchFamily="34" charset="0"/>
                    <a:cs typeface="Segoe UI" panose="020B0502040204020203" pitchFamily="34" charset="0"/>
                  </a:rPr>
                  <a:t>Embeded inside devices</a:t>
                </a:r>
                <a:endParaRPr lang="en-US" sz="2600" spc="-52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sp>
        <p:nvSpPr>
          <p:cNvPr id="13" name="TextBox 12"/>
          <p:cNvSpPr txBox="1"/>
          <p:nvPr/>
        </p:nvSpPr>
        <p:spPr>
          <a:xfrm>
            <a:off x="7315924" y="459359"/>
            <a:ext cx="47143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400" dirty="0" err="1" smtClean="0">
                <a:solidFill>
                  <a:schemeClr val="tx2"/>
                </a:solidFill>
              </a:rPr>
              <a:t>Efficient</a:t>
            </a:r>
            <a:r>
              <a:rPr lang="sl-SI" sz="4400" dirty="0" smtClean="0">
                <a:solidFill>
                  <a:schemeClr val="tx2"/>
                </a:solidFill>
              </a:rPr>
              <a:t> </a:t>
            </a:r>
            <a:r>
              <a:rPr lang="sl-SI" sz="4400" dirty="0" err="1" smtClean="0">
                <a:solidFill>
                  <a:schemeClr val="tx2"/>
                </a:solidFill>
              </a:rPr>
              <a:t>Installation</a:t>
            </a:r>
            <a:endParaRPr lang="en-US" sz="44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8944" y="1431367"/>
            <a:ext cx="2011608" cy="24531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7578" y="2428645"/>
            <a:ext cx="2536940" cy="12132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0298" y="4816152"/>
            <a:ext cx="1146254" cy="14863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5228" y="4133492"/>
            <a:ext cx="2339372" cy="2497053"/>
          </a:xfrm>
          <a:prstGeom prst="rect">
            <a:avLst/>
          </a:prstGeom>
        </p:spPr>
      </p:pic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570959" y="4105406"/>
            <a:ext cx="1333500" cy="2525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>
            <a:hlinkClick r:id="rId9" action="ppaction://hlinksldjump"/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656" y="6590729"/>
            <a:ext cx="267270" cy="26727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0960552" y="1294165"/>
            <a:ext cx="936104" cy="687201"/>
            <a:chOff x="10488488" y="2060848"/>
            <a:chExt cx="936104" cy="687201"/>
          </a:xfrm>
        </p:grpSpPr>
        <p:sp>
          <p:nvSpPr>
            <p:cNvPr id="20" name="Rounded Rectangle 19"/>
            <p:cNvSpPr/>
            <p:nvPr/>
          </p:nvSpPr>
          <p:spPr>
            <a:xfrm>
              <a:off x="10488488" y="2060848"/>
              <a:ext cx="936104" cy="68720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18300" y="2191578"/>
              <a:ext cx="446488" cy="474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Left Arrow 18"/>
            <p:cNvSpPr/>
            <p:nvPr/>
          </p:nvSpPr>
          <p:spPr>
            <a:xfrm>
              <a:off x="11064788" y="2404448"/>
              <a:ext cx="184902" cy="144016"/>
            </a:xfrm>
            <a:prstGeom prst="leftArrow">
              <a:avLst/>
            </a:prstGeom>
            <a:solidFill>
              <a:srgbClr val="00B0F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385666" y="6406063"/>
            <a:ext cx="5286398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INSTALL WHEREVER NEEDED – EASY, FAST, EFFICIENT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3" name="Picture 6" descr="C:\Users\Direktor\OneDrive\2016 in\5 PPT in PROSPEKTI\HIQ\logoti in pravila\HIQ logotype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6425916"/>
            <a:ext cx="626951" cy="31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66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42602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55" y="56002"/>
            <a:ext cx="880366" cy="316685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 bwMode="auto">
          <a:xfrm>
            <a:off x="3026154" y="2066754"/>
            <a:ext cx="2395594" cy="1496660"/>
          </a:xfrm>
          <a:prstGeom prst="rect">
            <a:avLst/>
          </a:prstGeom>
          <a:solidFill>
            <a:srgbClr val="0072C6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</a:pPr>
            <a:r>
              <a:rPr lang="sl-SI" sz="1800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Wide</a:t>
            </a:r>
            <a:r>
              <a:rPr lang="sl-SI" sz="18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 </a:t>
            </a:r>
            <a:r>
              <a:rPr lang="sl-SI" sz="1800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conectivity</a:t>
            </a:r>
            <a:endParaRPr lang="sl-SI" sz="180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itchFamily="34" charset="0"/>
              <a:cs typeface="Segoe UI" pitchFamily="34" charset="0"/>
            </a:endParaRPr>
          </a:p>
          <a:p>
            <a:pPr marL="285750" indent="-285750"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  <a:buFont typeface="Arial" panose="020B0604020202020204" pitchFamily="34" charset="0"/>
              <a:buChar char="•"/>
            </a:pPr>
            <a:r>
              <a:rPr lang="sl-SI" sz="1100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Ethernet</a:t>
            </a:r>
            <a:endParaRPr lang="sl-SI" sz="110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itchFamily="34" charset="0"/>
              <a:cs typeface="Segoe UI" pitchFamily="34" charset="0"/>
            </a:endParaRPr>
          </a:p>
          <a:p>
            <a:pPr marL="285750" indent="-285750"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  <a:buFont typeface="Arial" panose="020B0604020202020204" pitchFamily="34" charset="0"/>
              <a:buChar char="•"/>
            </a:pPr>
            <a:r>
              <a:rPr lang="sl-SI" sz="1100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Serial</a:t>
            </a:r>
            <a:r>
              <a:rPr lang="sl-SI" sz="11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 (RS232,485)</a:t>
            </a:r>
          </a:p>
          <a:p>
            <a:pPr marL="285750" indent="-285750"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  <a:buFont typeface="Arial" panose="020B0604020202020204" pitchFamily="34" charset="0"/>
              <a:buChar char="•"/>
            </a:pPr>
            <a:r>
              <a:rPr lang="sl-SI" sz="1100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WiFi</a:t>
            </a:r>
            <a:endParaRPr lang="en-US" sz="11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517787" y="2066753"/>
            <a:ext cx="2395594" cy="1496787"/>
          </a:xfrm>
          <a:prstGeom prst="rect">
            <a:avLst/>
          </a:prstGeom>
          <a:solidFill>
            <a:srgbClr val="002050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</a:pPr>
            <a:r>
              <a:rPr lang="sl-SI" sz="18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Fully programable</a:t>
            </a:r>
          </a:p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</a:pPr>
            <a:r>
              <a:rPr lang="sl-SI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EN 61131-3</a:t>
            </a:r>
            <a:r>
              <a:rPr lang="sl-SI" sz="18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	</a:t>
            </a:r>
            <a:endParaRPr lang="en-US" sz="180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702" y="4927244"/>
            <a:ext cx="792122" cy="792122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8194285" y="452127"/>
            <a:ext cx="38884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dirty="0" err="1" smtClean="0">
                <a:solidFill>
                  <a:schemeClr val="tx2"/>
                </a:solidFill>
              </a:rPr>
              <a:t>Main</a:t>
            </a:r>
            <a:r>
              <a:rPr lang="sl-SI" sz="4400" dirty="0" smtClean="0">
                <a:solidFill>
                  <a:schemeClr val="tx2"/>
                </a:solidFill>
              </a:rPr>
              <a:t> </a:t>
            </a:r>
            <a:r>
              <a:rPr lang="sl-SI" sz="4400" dirty="0" err="1" smtClean="0">
                <a:solidFill>
                  <a:schemeClr val="tx2"/>
                </a:solidFill>
              </a:rPr>
              <a:t>Controller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5530242" y="2066753"/>
            <a:ext cx="3185133" cy="1496660"/>
          </a:xfrm>
          <a:prstGeom prst="rect">
            <a:avLst/>
          </a:prstGeom>
          <a:solidFill>
            <a:srgbClr val="002050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</a:pPr>
            <a:r>
              <a:rPr lang="sl-SI" sz="18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Industrial grade</a:t>
            </a:r>
          </a:p>
          <a:p>
            <a:pPr marL="285750" indent="-285750"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  <a:buFont typeface="Arial" panose="020B0604020202020204" pitchFamily="34" charset="0"/>
              <a:buChar char="•"/>
            </a:pPr>
            <a:r>
              <a:rPr lang="sl-SI" sz="11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230V AC or 24V DC supply voltages</a:t>
            </a:r>
          </a:p>
          <a:p>
            <a:pPr marL="285750" indent="-285750"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  <a:buFont typeface="Arial" panose="020B0604020202020204" pitchFamily="34" charset="0"/>
              <a:buChar char="•"/>
            </a:pPr>
            <a:r>
              <a:rPr lang="sl-SI" sz="11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35mm DIN rail mounted</a:t>
            </a:r>
          </a:p>
          <a:p>
            <a:pPr marL="285750" indent="-285750"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  <a:buFont typeface="Arial" panose="020B0604020202020204" pitchFamily="34" charset="0"/>
              <a:buChar char="•"/>
            </a:pPr>
            <a:r>
              <a:rPr lang="sl-SI" sz="11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Opto isolated inputs</a:t>
            </a:r>
          </a:p>
          <a:p>
            <a:pPr marL="285750" indent="-285750"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  <a:buFont typeface="Arial" panose="020B0604020202020204" pitchFamily="34" charset="0"/>
              <a:buChar char="•"/>
            </a:pPr>
            <a:r>
              <a:rPr lang="sl-SI" sz="11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Communication and status LEDs </a:t>
            </a:r>
            <a:endParaRPr lang="en-US" sz="11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5531294" y="3626367"/>
            <a:ext cx="3184081" cy="2244961"/>
          </a:xfrm>
          <a:prstGeom prst="rect">
            <a:avLst/>
          </a:prstGeom>
          <a:solidFill>
            <a:srgbClr val="002050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</a:pPr>
            <a:r>
              <a:rPr lang="sl-SI" sz="18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Performance</a:t>
            </a:r>
          </a:p>
          <a:p>
            <a:pPr marL="285750" indent="-285750"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  <a:buFont typeface="Arial" panose="020B0604020202020204" pitchFamily="34" charset="0"/>
              <a:buChar char="•"/>
            </a:pPr>
            <a:r>
              <a:rPr lang="sl-SI" sz="1100" dirty="0" err="1" smtClean="0">
                <a:solidFill>
                  <a:schemeClr val="bg1">
                    <a:lumMod val="85000"/>
                  </a:schemeClr>
                </a:solidFill>
                <a:latin typeface="+mj-lt"/>
                <a:ea typeface="Segoe UI" pitchFamily="34" charset="0"/>
                <a:cs typeface="Segoe UI" pitchFamily="34" charset="0"/>
              </a:rPr>
              <a:t>Advanced</a:t>
            </a:r>
            <a:r>
              <a:rPr lang="sl-SI" sz="1100" dirty="0" smtClean="0">
                <a:solidFill>
                  <a:schemeClr val="bg1">
                    <a:lumMod val="85000"/>
                  </a:schemeClr>
                </a:solidFill>
                <a:latin typeface="+mj-lt"/>
                <a:ea typeface="Segoe UI" pitchFamily="34" charset="0"/>
                <a:cs typeface="Segoe UI" pitchFamily="34" charset="0"/>
              </a:rPr>
              <a:t> ARM CPU, </a:t>
            </a:r>
            <a:r>
              <a:rPr lang="sl-SI" sz="1100" dirty="0">
                <a:solidFill>
                  <a:schemeClr val="bg1">
                    <a:lumMod val="85000"/>
                  </a:schemeClr>
                </a:solidFill>
                <a:latin typeface="+mj-lt"/>
                <a:ea typeface="Segoe UI" pitchFamily="34" charset="0"/>
                <a:cs typeface="Segoe UI" pitchFamily="34" charset="0"/>
              </a:rPr>
              <a:t>l</a:t>
            </a:r>
            <a:r>
              <a:rPr lang="sl-SI" sz="1100" dirty="0" smtClean="0">
                <a:solidFill>
                  <a:schemeClr val="bg1">
                    <a:lumMod val="85000"/>
                  </a:schemeClr>
                </a:solidFill>
                <a:latin typeface="+mj-lt"/>
                <a:ea typeface="Segoe UI" pitchFamily="34" charset="0"/>
                <a:cs typeface="Segoe UI" pitchFamily="34" charset="0"/>
              </a:rPr>
              <a:t>arge </a:t>
            </a:r>
            <a:r>
              <a:rPr lang="sl-SI" sz="1100" dirty="0" err="1" smtClean="0">
                <a:solidFill>
                  <a:schemeClr val="bg1">
                    <a:lumMod val="85000"/>
                  </a:schemeClr>
                </a:solidFill>
                <a:latin typeface="+mj-lt"/>
                <a:ea typeface="Segoe UI" pitchFamily="34" charset="0"/>
                <a:cs typeface="Segoe UI" pitchFamily="34" charset="0"/>
              </a:rPr>
              <a:t>user</a:t>
            </a:r>
            <a:r>
              <a:rPr lang="sl-SI" sz="1100" dirty="0" smtClean="0">
                <a:solidFill>
                  <a:schemeClr val="bg1">
                    <a:lumMod val="85000"/>
                  </a:schemeClr>
                </a:solidFill>
                <a:latin typeface="+mj-lt"/>
                <a:ea typeface="Segoe UI" pitchFamily="34" charset="0"/>
                <a:cs typeface="Segoe UI" pitchFamily="34" charset="0"/>
              </a:rPr>
              <a:t> </a:t>
            </a:r>
            <a:r>
              <a:rPr lang="sl-SI" sz="1100" dirty="0" err="1" smtClean="0">
                <a:solidFill>
                  <a:schemeClr val="bg1">
                    <a:lumMod val="85000"/>
                  </a:schemeClr>
                </a:solidFill>
                <a:latin typeface="+mj-lt"/>
                <a:ea typeface="Segoe UI" pitchFamily="34" charset="0"/>
                <a:cs typeface="Segoe UI" pitchFamily="34" charset="0"/>
              </a:rPr>
              <a:t>memory</a:t>
            </a:r>
            <a:r>
              <a:rPr lang="sl-SI" sz="1100" dirty="0" smtClean="0">
                <a:solidFill>
                  <a:schemeClr val="bg1">
                    <a:lumMod val="85000"/>
                  </a:schemeClr>
                </a:solidFill>
                <a:latin typeface="+mj-lt"/>
                <a:ea typeface="Segoe UI" pitchFamily="34" charset="0"/>
                <a:cs typeface="Segoe UI" pitchFamily="34" charset="0"/>
              </a:rPr>
              <a:t>, </a:t>
            </a:r>
            <a:r>
              <a:rPr lang="sl-SI" sz="1100" dirty="0" err="1" smtClean="0">
                <a:solidFill>
                  <a:schemeClr val="bg1">
                    <a:lumMod val="85000"/>
                  </a:schemeClr>
                </a:solidFill>
                <a:latin typeface="+mj-lt"/>
                <a:ea typeface="Segoe UI" pitchFamily="34" charset="0"/>
                <a:cs typeface="Segoe UI" pitchFamily="34" charset="0"/>
              </a:rPr>
              <a:t>multiprocessor</a:t>
            </a:r>
            <a:r>
              <a:rPr lang="sl-SI" sz="1100" dirty="0" smtClean="0">
                <a:solidFill>
                  <a:schemeClr val="bg1">
                    <a:lumMod val="85000"/>
                  </a:schemeClr>
                </a:solidFill>
                <a:latin typeface="+mj-lt"/>
                <a:ea typeface="Segoe UI" pitchFamily="34" charset="0"/>
                <a:cs typeface="Segoe UI" pitchFamily="34" charset="0"/>
              </a:rPr>
              <a:t> </a:t>
            </a:r>
            <a:r>
              <a:rPr lang="sl-SI" sz="1100" dirty="0" err="1" smtClean="0">
                <a:solidFill>
                  <a:schemeClr val="bg1">
                    <a:lumMod val="85000"/>
                  </a:schemeClr>
                </a:solidFill>
                <a:latin typeface="+mj-lt"/>
                <a:ea typeface="Segoe UI" pitchFamily="34" charset="0"/>
                <a:cs typeface="Segoe UI" pitchFamily="34" charset="0"/>
              </a:rPr>
              <a:t>structure</a:t>
            </a:r>
            <a:endParaRPr lang="sl-SI" sz="1100" dirty="0" smtClean="0">
              <a:solidFill>
                <a:schemeClr val="bg1">
                  <a:lumMod val="85000"/>
                </a:schemeClr>
              </a:solidFill>
              <a:latin typeface="+mj-lt"/>
              <a:ea typeface="Segoe UI" pitchFamily="34" charset="0"/>
              <a:cs typeface="Segoe UI" pitchFamily="34" charset="0"/>
            </a:endParaRPr>
          </a:p>
          <a:p>
            <a:pPr marL="285750" indent="-285750"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  <a:buFont typeface="Arial" panose="020B0604020202020204" pitchFamily="34" charset="0"/>
              <a:buChar char="•"/>
            </a:pPr>
            <a:r>
              <a:rPr lang="sl-SI" sz="1100" dirty="0" err="1" smtClean="0">
                <a:solidFill>
                  <a:schemeClr val="bg1">
                    <a:lumMod val="85000"/>
                  </a:schemeClr>
                </a:solidFill>
                <a:latin typeface="+mj-lt"/>
                <a:ea typeface="Segoe UI" pitchFamily="34" charset="0"/>
                <a:cs typeface="Segoe UI" pitchFamily="34" charset="0"/>
              </a:rPr>
              <a:t>Ethernet</a:t>
            </a:r>
            <a:r>
              <a:rPr lang="sl-SI" sz="1100" dirty="0" smtClean="0">
                <a:solidFill>
                  <a:schemeClr val="bg1">
                    <a:lumMod val="85000"/>
                  </a:schemeClr>
                </a:solidFill>
                <a:latin typeface="+mj-lt"/>
                <a:ea typeface="Segoe UI" pitchFamily="34" charset="0"/>
                <a:cs typeface="Segoe UI" pitchFamily="34" charset="0"/>
              </a:rPr>
              <a:t> and 2 x RS232 open </a:t>
            </a:r>
            <a:r>
              <a:rPr lang="sl-SI" sz="1100" dirty="0" err="1" smtClean="0">
                <a:solidFill>
                  <a:schemeClr val="bg1">
                    <a:lumMod val="85000"/>
                  </a:schemeClr>
                </a:solidFill>
                <a:latin typeface="+mj-lt"/>
                <a:ea typeface="Segoe UI" pitchFamily="34" charset="0"/>
                <a:cs typeface="Segoe UI" pitchFamily="34" charset="0"/>
              </a:rPr>
              <a:t>protocol</a:t>
            </a:r>
            <a:r>
              <a:rPr lang="sl-SI" sz="1100" dirty="0" smtClean="0">
                <a:solidFill>
                  <a:schemeClr val="bg1">
                    <a:lumMod val="85000"/>
                  </a:schemeClr>
                </a:solidFill>
                <a:latin typeface="+mj-lt"/>
                <a:ea typeface="Segoe UI" pitchFamily="34" charset="0"/>
                <a:cs typeface="Segoe UI" pitchFamily="34" charset="0"/>
              </a:rPr>
              <a:t> ports</a:t>
            </a:r>
          </a:p>
          <a:p>
            <a:pPr marL="285750" indent="-285750"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  <a:buFont typeface="Arial" panose="020B0604020202020204" pitchFamily="34" charset="0"/>
              <a:buChar char="•"/>
            </a:pPr>
            <a:r>
              <a:rPr lang="sl-SI" sz="11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CAN communication with expansion units</a:t>
            </a:r>
          </a:p>
          <a:p>
            <a:pPr marL="285750" indent="-285750"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  <a:buFont typeface="Arial" panose="020B0604020202020204" pitchFamily="34" charset="0"/>
              <a:buChar char="•"/>
            </a:pPr>
            <a:r>
              <a:rPr lang="sl-SI" sz="11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10MHz high speed counter</a:t>
            </a:r>
          </a:p>
          <a:p>
            <a:pPr marL="285750" indent="-285750"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  <a:buFont typeface="Arial" panose="020B0604020202020204" pitchFamily="34" charset="0"/>
              <a:buChar char="•"/>
            </a:pPr>
            <a:r>
              <a:rPr lang="sl-SI" sz="11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Fully vertical integration from devices to cloud</a:t>
            </a:r>
            <a:endParaRPr lang="en-US" sz="110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itchFamily="34" charset="0"/>
              <a:cs typeface="Segoe UI" pitchFamily="34" charset="0"/>
            </a:endParaRPr>
          </a:p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</a:pPr>
            <a:endParaRPr lang="en-US" sz="18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91097" y="3146781"/>
            <a:ext cx="2694808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51073" y="3584391"/>
            <a:ext cx="3350161" cy="2607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2" name="Picture 11">
            <a:hlinkClick r:id="rId7" action="ppaction://hlinksldjump"/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656" y="6590729"/>
            <a:ext cx="267270" cy="26727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0960552" y="1294165"/>
            <a:ext cx="936104" cy="687201"/>
            <a:chOff x="10488488" y="2060848"/>
            <a:chExt cx="936104" cy="687201"/>
          </a:xfrm>
        </p:grpSpPr>
        <p:sp>
          <p:nvSpPr>
            <p:cNvPr id="14" name="Rounded Rectangle 13"/>
            <p:cNvSpPr/>
            <p:nvPr/>
          </p:nvSpPr>
          <p:spPr>
            <a:xfrm>
              <a:off x="10488488" y="2060848"/>
              <a:ext cx="936104" cy="68720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18300" y="2191578"/>
              <a:ext cx="446488" cy="474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Left Arrow 19"/>
            <p:cNvSpPr/>
            <p:nvPr/>
          </p:nvSpPr>
          <p:spPr>
            <a:xfrm>
              <a:off x="11064788" y="2404448"/>
              <a:ext cx="184902" cy="144016"/>
            </a:xfrm>
            <a:prstGeom prst="leftArrow">
              <a:avLst/>
            </a:prstGeom>
            <a:solidFill>
              <a:srgbClr val="00B0F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438392" y="6406063"/>
            <a:ext cx="7283362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POWERFULL CONTROLLER – FOR ADVANCED CONTROL AND CONNECTIVITY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2" name="Picture 6" descr="C:\Users\Direktor\OneDrive\2016 in\5 PPT in PROSPEKTI\HIQ\logoti in pravila\HIQ logotyp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6459943"/>
            <a:ext cx="626951" cy="31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63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42602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955" y="56002"/>
            <a:ext cx="880366" cy="3166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76320" y="423366"/>
            <a:ext cx="3118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dirty="0" err="1" smtClean="0">
                <a:solidFill>
                  <a:schemeClr val="tx2"/>
                </a:solidFill>
              </a:rPr>
              <a:t>Connectivity</a:t>
            </a:r>
            <a:endParaRPr lang="en-US" sz="44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7953" y="2456355"/>
            <a:ext cx="6388821" cy="38579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pSp>
        <p:nvGrpSpPr>
          <p:cNvPr id="3" name="Group 2"/>
          <p:cNvGrpSpPr/>
          <p:nvPr/>
        </p:nvGrpSpPr>
        <p:grpSpPr>
          <a:xfrm>
            <a:off x="10272464" y="2995744"/>
            <a:ext cx="1566185" cy="2739430"/>
            <a:chOff x="10627867" y="2995744"/>
            <a:chExt cx="1566185" cy="273943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82752" y="3568700"/>
              <a:ext cx="457200" cy="381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5123" y="3556000"/>
              <a:ext cx="815521" cy="3937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656160" y="4146419"/>
              <a:ext cx="1177925" cy="23889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636982" y="2995744"/>
              <a:ext cx="1179073" cy="37623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656160" y="4461515"/>
              <a:ext cx="673100" cy="6731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375338" y="4676944"/>
              <a:ext cx="818714" cy="24224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627867" y="5295407"/>
              <a:ext cx="1206218" cy="439767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 bwMode="auto">
          <a:xfrm>
            <a:off x="611965" y="1053500"/>
            <a:ext cx="2395594" cy="1496660"/>
          </a:xfrm>
          <a:prstGeom prst="rect">
            <a:avLst/>
          </a:prstGeom>
          <a:solidFill>
            <a:srgbClr val="0072C6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</a:pPr>
            <a:r>
              <a:rPr lang="sl-SI" sz="18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Open </a:t>
            </a:r>
            <a:r>
              <a:rPr lang="sl-SI" sz="1800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conectivity</a:t>
            </a:r>
            <a:endParaRPr lang="sl-SI" sz="180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itchFamily="34" charset="0"/>
              <a:cs typeface="Segoe UI" pitchFamily="34" charset="0"/>
            </a:endParaRPr>
          </a:p>
          <a:p>
            <a:pPr marL="285750" indent="-285750"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  <a:buFont typeface="Arial" panose="020B0604020202020204" pitchFamily="34" charset="0"/>
              <a:buChar char="•"/>
            </a:pPr>
            <a:r>
              <a:rPr lang="sl-SI" sz="11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INTERNET / ETHERNET</a:t>
            </a:r>
          </a:p>
          <a:p>
            <a:pPr marL="285750" indent="-285750"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  <a:buFont typeface="Arial" panose="020B0604020202020204" pitchFamily="34" charset="0"/>
              <a:buChar char="•"/>
            </a:pPr>
            <a:r>
              <a:rPr lang="sl-SI" sz="11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GSM/PRS</a:t>
            </a:r>
          </a:p>
          <a:p>
            <a:pPr marL="285750" indent="-285750"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  <a:buFont typeface="Arial" panose="020B0604020202020204" pitchFamily="34" charset="0"/>
              <a:buChar char="•"/>
            </a:pPr>
            <a:r>
              <a:rPr lang="sl-SI" sz="11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MQTT</a:t>
            </a:r>
          </a:p>
          <a:p>
            <a:pPr marL="285750" indent="-285750"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  <a:buFont typeface="Arial" panose="020B0604020202020204" pitchFamily="34" charset="0"/>
              <a:buChar char="•"/>
            </a:pPr>
            <a:r>
              <a:rPr lang="sl-SI" sz="11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OPC, …</a:t>
            </a:r>
            <a:endParaRPr lang="en-US" sz="11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3116053" y="1053499"/>
            <a:ext cx="3727757" cy="1496660"/>
          </a:xfrm>
          <a:prstGeom prst="rect">
            <a:avLst/>
          </a:prstGeom>
          <a:solidFill>
            <a:srgbClr val="002050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</a:pPr>
            <a:r>
              <a:rPr lang="sl-SI" sz="180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Free Network topology</a:t>
            </a:r>
          </a:p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</a:pPr>
            <a:endParaRPr lang="en-US" sz="11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611966" y="2716633"/>
            <a:ext cx="2395594" cy="1537867"/>
          </a:xfrm>
          <a:prstGeom prst="rect">
            <a:avLst/>
          </a:prstGeom>
          <a:solidFill>
            <a:srgbClr val="002050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</a:pPr>
            <a:r>
              <a:rPr lang="sl-SI" sz="180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Open protocol</a:t>
            </a:r>
          </a:p>
          <a:p>
            <a:pPr marL="285750" indent="-285750"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  <a:buFont typeface="Arial" panose="020B0604020202020204" pitchFamily="34" charset="0"/>
              <a:buChar char="•"/>
            </a:pPr>
            <a:r>
              <a:rPr lang="sl-SI" sz="110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Varius protocol supported</a:t>
            </a:r>
          </a:p>
          <a:p>
            <a:pPr marL="285750" indent="-285750"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  <a:buFont typeface="Arial" panose="020B0604020202020204" pitchFamily="34" charset="0"/>
              <a:buChar char="•"/>
            </a:pPr>
            <a:r>
              <a:rPr lang="sl-SI" sz="110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rPr>
              <a:t>Special COM modules</a:t>
            </a:r>
          </a:p>
          <a:p>
            <a:pPr defTabSz="685148" fontAlgn="base">
              <a:lnSpc>
                <a:spcPct val="86000"/>
              </a:lnSpc>
              <a:spcBef>
                <a:spcPct val="0"/>
              </a:spcBef>
              <a:spcAft>
                <a:spcPts val="882"/>
              </a:spcAft>
            </a:pPr>
            <a:endParaRPr lang="en-US" sz="18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j-lt"/>
              <a:ea typeface="Segoe UI" pitchFamily="34" charset="0"/>
              <a:cs typeface="Segoe UI" pitchFamily="34" charset="0"/>
            </a:endParaRPr>
          </a:p>
        </p:txBody>
      </p:sp>
      <p:graphicFrame>
        <p:nvGraphicFramePr>
          <p:cNvPr id="19" name="Object 4"/>
          <p:cNvGraphicFramePr>
            <a:graphicFrameLocks noChangeAspect="1"/>
          </p:cNvGraphicFramePr>
          <p:nvPr>
            <p:extLst/>
          </p:nvPr>
        </p:nvGraphicFramePr>
        <p:xfrm>
          <a:off x="3720248" y="1447008"/>
          <a:ext cx="1385152" cy="8827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3" name="CorelDRAW" r:id="rId13" imgW="1310760" imgH="835560" progId="CorelDraw.Graphic.7">
                  <p:embed/>
                </p:oleObj>
              </mc:Choice>
              <mc:Fallback>
                <p:oleObj name="CorelDRAW" r:id="rId13" imgW="1310760" imgH="835560" progId="CorelDraw.Graphic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0248" y="1447008"/>
                        <a:ext cx="1385152" cy="8827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9">
            <a:hlinkClick r:id="rId15" action="ppaction://hlinksldjump"/>
          </p:cNvPr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656" y="6590729"/>
            <a:ext cx="267270" cy="26727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0960552" y="1294165"/>
            <a:ext cx="936104" cy="687201"/>
            <a:chOff x="10488488" y="2060848"/>
            <a:chExt cx="936104" cy="687201"/>
          </a:xfrm>
        </p:grpSpPr>
        <p:sp>
          <p:nvSpPr>
            <p:cNvPr id="22" name="Rounded Rectangle 21"/>
            <p:cNvSpPr/>
            <p:nvPr/>
          </p:nvSpPr>
          <p:spPr>
            <a:xfrm>
              <a:off x="10488488" y="2060848"/>
              <a:ext cx="936104" cy="68720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18300" y="2191578"/>
              <a:ext cx="446488" cy="474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Left Arrow 23"/>
            <p:cNvSpPr/>
            <p:nvPr/>
          </p:nvSpPr>
          <p:spPr>
            <a:xfrm>
              <a:off x="11064788" y="2404448"/>
              <a:ext cx="184902" cy="144016"/>
            </a:xfrm>
            <a:prstGeom prst="leftArrow">
              <a:avLst/>
            </a:prstGeom>
            <a:solidFill>
              <a:srgbClr val="00B0F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25" name="Picture 6" descr="C:\Users\Direktor\OneDrive\2016 in\5 PPT in PROSPEKTI\HIQ\logoti in pravila\HIQ logotype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6459943"/>
            <a:ext cx="626951" cy="31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242" y="5895966"/>
            <a:ext cx="794287" cy="70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36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10469</TotalTime>
  <Words>1713</Words>
  <Application>Microsoft Office PowerPoint</Application>
  <PresentationFormat>Widescreen</PresentationFormat>
  <Paragraphs>405</Paragraphs>
  <Slides>30</Slides>
  <Notes>29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</vt:lpstr>
      <vt:lpstr>Calibri</vt:lpstr>
      <vt:lpstr>Calibri Light</vt:lpstr>
      <vt:lpstr>Segoe UI</vt:lpstr>
      <vt:lpstr>Segoe UI Semibold</vt:lpstr>
      <vt:lpstr>Times New Roman</vt:lpstr>
      <vt:lpstr>Wingdings</vt:lpstr>
      <vt:lpstr>Office Theme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Robotina d.o.o.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Andrej Pasek</dc:creator>
  <cp:lastModifiedBy>Devid Palcic</cp:lastModifiedBy>
  <cp:revision>301</cp:revision>
  <cp:lastPrinted>2015-06-08T05:38:38Z</cp:lastPrinted>
  <dcterms:created xsi:type="dcterms:W3CDTF">2014-04-08T14:01:18Z</dcterms:created>
  <dcterms:modified xsi:type="dcterms:W3CDTF">2017-10-23T18:44:30Z</dcterms:modified>
</cp:coreProperties>
</file>